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4"/>
    <p:sldMasterId id="214748365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x="12192000" cy="6858000"/>
  <p:notesSz cx="6858000" cy="9144000"/>
  <p:embeddedFontLst>
    <p:embeddedFont>
      <p:font typeface="Quattrocento Sans"/>
      <p:regular r:id="rId32"/>
      <p:bold r:id="rId33"/>
      <p:italic r:id="rId34"/>
      <p:boldItalic r:id="rId35"/>
    </p:embeddedFont>
    <p:embeddedFont>
      <p:font typeface="Open Sans"/>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40" roundtripDataSignature="AMtx7mijImCDBYOajgfGNgWlRxadX3o+4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ABE75F5-5FBE-4CC8-8163-3100A44CAA8E}">
  <a:tblStyle styleId="{4ABE75F5-5FBE-4CC8-8163-3100A44CAA8E}"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7F5E9"/>
          </a:solidFill>
        </a:fill>
      </a:tcStyle>
    </a:wholeTbl>
    <a:band1H>
      <a:tcTxStyle/>
      <a:tcStyle>
        <a:fill>
          <a:solidFill>
            <a:srgbClr val="CAEAD0"/>
          </a:solidFill>
        </a:fill>
      </a:tcStyle>
    </a:band1H>
    <a:band2H>
      <a:tcTxStyle/>
    </a:band2H>
    <a:band1V>
      <a:tcTxStyle/>
      <a:tcStyle>
        <a:fill>
          <a:solidFill>
            <a:srgbClr val="CAEAD0"/>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QuattrocentoSans-bold.fntdata"/><Relationship Id="rId10" Type="http://schemas.openxmlformats.org/officeDocument/2006/relationships/slide" Target="slides/slide4.xml"/><Relationship Id="rId32" Type="http://schemas.openxmlformats.org/officeDocument/2006/relationships/font" Target="fonts/QuattrocentoSans-regular.fntdata"/><Relationship Id="rId13" Type="http://schemas.openxmlformats.org/officeDocument/2006/relationships/slide" Target="slides/slide7.xml"/><Relationship Id="rId35" Type="http://schemas.openxmlformats.org/officeDocument/2006/relationships/font" Target="fonts/QuattrocentoSans-boldItalic.fntdata"/><Relationship Id="rId12" Type="http://schemas.openxmlformats.org/officeDocument/2006/relationships/slide" Target="slides/slide6.xml"/><Relationship Id="rId34" Type="http://schemas.openxmlformats.org/officeDocument/2006/relationships/font" Target="fonts/QuattrocentoSans-italic.fntdata"/><Relationship Id="rId15" Type="http://schemas.openxmlformats.org/officeDocument/2006/relationships/slide" Target="slides/slide9.xml"/><Relationship Id="rId37" Type="http://schemas.openxmlformats.org/officeDocument/2006/relationships/font" Target="fonts/OpenSans-bold.fntdata"/><Relationship Id="rId14" Type="http://schemas.openxmlformats.org/officeDocument/2006/relationships/slide" Target="slides/slide8.xml"/><Relationship Id="rId36" Type="http://schemas.openxmlformats.org/officeDocument/2006/relationships/font" Target="fonts/OpenSans-regular.fntdata"/><Relationship Id="rId17" Type="http://schemas.openxmlformats.org/officeDocument/2006/relationships/slide" Target="slides/slide11.xml"/><Relationship Id="rId39" Type="http://schemas.openxmlformats.org/officeDocument/2006/relationships/font" Target="fonts/OpenSans-boldItalic.fntdata"/><Relationship Id="rId16" Type="http://schemas.openxmlformats.org/officeDocument/2006/relationships/slide" Target="slides/slide10.xml"/><Relationship Id="rId38" Type="http://schemas.openxmlformats.org/officeDocument/2006/relationships/font" Target="fonts/OpenSans-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58" name="Shape 58"/>
        <p:cNvGrpSpPr/>
        <p:nvPr/>
      </p:nvGrpSpPr>
      <p:grpSpPr>
        <a:xfrm>
          <a:off x="0" y="0"/>
          <a:ext cx="0" cy="0"/>
          <a:chOff x="0" y="0"/>
          <a:chExt cx="0" cy="0"/>
        </a:xfrm>
      </p:grpSpPr>
      <p:sp>
        <p:nvSpPr>
          <p:cNvPr id="59" name="Google Shape;59;p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60" name="Google Shape;60;p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9" name="Shape 119"/>
        <p:cNvGrpSpPr/>
        <p:nvPr/>
      </p:nvGrpSpPr>
      <p:grpSpPr>
        <a:xfrm>
          <a:off x="0" y="0"/>
          <a:ext cx="0" cy="0"/>
          <a:chOff x="0" y="0"/>
          <a:chExt cx="0" cy="0"/>
        </a:xfrm>
      </p:grpSpPr>
      <p:sp>
        <p:nvSpPr>
          <p:cNvPr id="120" name="Google Shape;120;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Laten we nu de Jigsaw-methode verkennen aan de hand van een praktische oefening.</a:t>
            </a:r>
            <a:endParaRPr/>
          </a:p>
          <a:p>
            <a:pPr marL="457200" marR="0" lvl="0" indent="-228600" algn="l" rtl="0">
              <a:lnSpc>
                <a:spcPct val="100000"/>
              </a:lnSpc>
              <a:spcBef>
                <a:spcPts val="0"/>
              </a:spcBef>
              <a:spcAft>
                <a:spcPts val="0"/>
              </a:spcAft>
              <a:buClr>
                <a:srgbClr val="000000"/>
              </a:buClr>
              <a:buSzPts val="1400"/>
              <a:buFont typeface="Arial"/>
              <a:buNone/>
            </a:pPr>
            <a:r>
              <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Je begint in </a:t>
            </a:r>
            <a:r>
              <a:rPr lang="en-US" sz="1800" i="1"/>
              <a:t>expertgroepen</a:t>
            </a:r>
            <a:r>
              <a:rPr lang="en-US" sz="1800"/>
              <a:t>. Eén groep analyseert een echt geval van schending van de gegevensprivacy: was het authentiek? Was het relevant? De andere groep beoordeelt hoe inclusief het geval is: wie wordt er vertegenwoordigd of uitgesloten?</a:t>
            </a:r>
            <a:endParaRPr/>
          </a:p>
          <a:p>
            <a:pPr marL="457200" marR="0" lvl="0" indent="-228600" algn="l" rtl="0">
              <a:lnSpc>
                <a:spcPct val="100000"/>
              </a:lnSpc>
              <a:spcBef>
                <a:spcPts val="0"/>
              </a:spcBef>
              <a:spcAft>
                <a:spcPts val="0"/>
              </a:spcAft>
              <a:buClr>
                <a:srgbClr val="000000"/>
              </a:buClr>
              <a:buSzPts val="1400"/>
              <a:buFont typeface="Arial"/>
              <a:buNone/>
            </a:pPr>
            <a:r>
              <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Vervolgens worden we opnieuw ingedeeld in </a:t>
            </a:r>
            <a:r>
              <a:rPr lang="en-US" sz="1800" i="1"/>
              <a:t>Jigsaw-groepen</a:t>
            </a:r>
            <a:r>
              <a:rPr lang="en-US" sz="1800"/>
              <a:t>, </a:t>
            </a:r>
            <a:r>
              <a:rPr lang="en-US" sz="1800"/>
              <a:t>waar iedereen zijn of haar expertise deelt. Samen </a:t>
            </a:r>
            <a:r>
              <a:rPr lang="en-US" sz="1800" b="1"/>
              <a:t>bedenken</a:t>
            </a:r>
            <a:r>
              <a:rPr lang="en-US" sz="1800"/>
              <a:t> jullie </a:t>
            </a:r>
            <a:r>
              <a:rPr lang="en-US" sz="1800" b="1"/>
              <a:t>een kort lesidee </a:t>
            </a:r>
            <a:r>
              <a:rPr lang="en-US" sz="1800"/>
              <a:t>dat zowel authenticiteit als gendergelijkheid aan de orde stelt.</a:t>
            </a:r>
            <a:endParaRPr/>
          </a:p>
          <a:p>
            <a:pPr marL="457200" marR="0" lvl="0" indent="-228600" algn="l" rtl="0">
              <a:lnSpc>
                <a:spcPct val="100000"/>
              </a:lnSpc>
              <a:spcBef>
                <a:spcPts val="0"/>
              </a:spcBef>
              <a:spcAft>
                <a:spcPts val="0"/>
              </a:spcAft>
              <a:buClr>
                <a:srgbClr val="000000"/>
              </a:buClr>
              <a:buSzPts val="1400"/>
              <a:buFont typeface="Arial"/>
              <a:buNone/>
            </a:pPr>
            <a:r>
              <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Deze activiteit weerspiegelt wat we van leerlingen vragen: samenwerken, verschillende standpunten naar voren brengen en iets zinvols ontwerpen. Bedenk hoe dit in uw vakgebied kan worden toegepast.</a:t>
            </a:r>
            <a:endParaRPr/>
          </a:p>
          <a:p>
            <a:pPr marL="457200" marR="0" lvl="0" indent="-228600" algn="l" rtl="0">
              <a:lnSpc>
                <a:spcPct val="100000"/>
              </a:lnSpc>
              <a:spcBef>
                <a:spcPts val="0"/>
              </a:spcBef>
              <a:spcAft>
                <a:spcPts val="0"/>
              </a:spcAft>
              <a:buClr>
                <a:srgbClr val="000000"/>
              </a:buClr>
              <a:buSzPts val="1400"/>
              <a:buFont typeface="Arial"/>
              <a:buNone/>
            </a:pPr>
            <a:r>
              <a:t/>
            </a: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Voer een groepsreflectie uit (5 min):</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Hoe heeft deze methode de samenwerking bevorderd?</a:t>
            </a:r>
            <a:endParaRPr/>
          </a:p>
          <a:p>
            <a:pPr marL="457200" marR="0" lvl="0" indent="-228600" algn="l" rtl="0">
              <a:lnSpc>
                <a:spcPct val="100000"/>
              </a:lnSpc>
              <a:spcBef>
                <a:spcPts val="0"/>
              </a:spcBef>
              <a:spcAft>
                <a:spcPts val="0"/>
              </a:spcAft>
              <a:buClr>
                <a:srgbClr val="000000"/>
              </a:buClr>
              <a:buSzPts val="1400"/>
              <a:buFont typeface="Arial"/>
              <a:buNone/>
            </a:pPr>
            <a:r>
              <a:rPr lang="en-US" sz="1800"/>
              <a:t>Hoe kan dit proces worden toegepast in uw lespraktijk?</a:t>
            </a:r>
            <a:endParaRPr/>
          </a:p>
          <a:p>
            <a:pPr marL="457200" marR="0" lvl="0" indent="-228600" algn="l" rtl="0">
              <a:lnSpc>
                <a:spcPct val="100000"/>
              </a:lnSpc>
              <a:spcBef>
                <a:spcPts val="0"/>
              </a:spcBef>
              <a:spcAft>
                <a:spcPts val="0"/>
              </a:spcAft>
              <a:buClr>
                <a:srgbClr val="000000"/>
              </a:buClr>
              <a:buSzPts val="1400"/>
              <a:buFont typeface="Arial"/>
              <a:buNone/>
            </a:pPr>
            <a:r>
              <a:t/>
            </a:r>
            <a:endParaRPr sz="1800"/>
          </a:p>
        </p:txBody>
      </p:sp>
      <p:sp>
        <p:nvSpPr>
          <p:cNvPr id="122" name="Google Shape;122;p3: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5" name="Shape 135"/>
        <p:cNvGrpSpPr/>
        <p:nvPr/>
      </p:nvGrpSpPr>
      <p:grpSpPr>
        <a:xfrm>
          <a:off x="0" y="0"/>
          <a:ext cx="0" cy="0"/>
          <a:chOff x="0" y="0"/>
          <a:chExt cx="0" cy="0"/>
        </a:xfrm>
      </p:grpSpPr>
      <p:sp>
        <p:nvSpPr>
          <p:cNvPr id="136" name="Google Shape;136;p1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1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Deze video presenteert de RoundRobin-brainstormmethode. Bekijk de video en daarna bespreken we deze samenwerkingstechniek.</a:t>
            </a:r>
            <a:endParaRPr/>
          </a:p>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138" name="Google Shape;138;p18: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43" name="Shape 143"/>
        <p:cNvGrpSpPr/>
        <p:nvPr/>
      </p:nvGrpSpPr>
      <p:grpSpPr>
        <a:xfrm>
          <a:off x="0" y="0"/>
          <a:ext cx="0" cy="0"/>
          <a:chOff x="0" y="0"/>
          <a:chExt cx="0" cy="0"/>
        </a:xfrm>
      </p:grpSpPr>
      <p:sp>
        <p:nvSpPr>
          <p:cNvPr id="144" name="Google Shape;144;p2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p2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In tegenstelling tot open discussies waar dominante stemmen de boventoon voeren, zorgt Round Robin voor gelijke spreektijd. Een onderzoek uit 2021 toonde aan dat dit de bijdragen van introverte docenten met 58% verhoogde (Koch et al., 2020). Koppel dit aan de genderinclusiedoelstellingen van TINKER: gestructureerde beurten voorkomen door mannen gedomineerde techdiscussies.</a:t>
            </a:r>
            <a:endParaRPr/>
          </a:p>
        </p:txBody>
      </p:sp>
      <p:sp>
        <p:nvSpPr>
          <p:cNvPr id="146" name="Google Shape;146;p20: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0" name="Shape 150"/>
        <p:cNvGrpSpPr/>
        <p:nvPr/>
      </p:nvGrpSpPr>
      <p:grpSpPr>
        <a:xfrm>
          <a:off x="0" y="0"/>
          <a:ext cx="0" cy="0"/>
          <a:chOff x="0" y="0"/>
          <a:chExt cx="0" cy="0"/>
        </a:xfrm>
      </p:grpSpPr>
      <p:sp>
        <p:nvSpPr>
          <p:cNvPr id="151" name="Google Shape;151;p2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2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Onderzoek toont aan dat Round Robin 27% meer innovatieve oplossingen oplevert dan ongestructureerde brainstormsessies (Topping, 2009). In een Nederlandse CS-cohort hielp het om 'verborgen' inclusiestrategieën aan het licht te brengen, zoals niet-binaire coderingsavatars (Margolis &amp;amp; Fisher, 2002). Dit in tegenstelling tot 'vrije' discussies, waarbij 70% van de spreektijd naar 2-3 personen gaat (Aronson &amp;amp; Patnoe, 2011).</a:t>
            </a:r>
            <a:endParaRPr/>
          </a:p>
        </p:txBody>
      </p:sp>
      <p:sp>
        <p:nvSpPr>
          <p:cNvPr id="153" name="Google Shape;153;p21: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7" name="Shape 157"/>
        <p:cNvGrpSpPr/>
        <p:nvPr/>
      </p:nvGrpSpPr>
      <p:grpSpPr>
        <a:xfrm>
          <a:off x="0" y="0"/>
          <a:ext cx="0" cy="0"/>
          <a:chOff x="0" y="0"/>
          <a:chExt cx="0" cy="0"/>
        </a:xfrm>
      </p:grpSpPr>
      <p:sp>
        <p:nvSpPr>
          <p:cNvPr id="158" name="Google Shape;158;p2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9" name="Google Shape;159;p2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t/>
            </a:r>
            <a:endParaRPr/>
          </a:p>
          <a:p>
            <a:pPr marL="457200" marR="0" lvl="0" indent="-228600" algn="l" rtl="0">
              <a:lnSpc>
                <a:spcPct val="100000"/>
              </a:lnSpc>
              <a:spcBef>
                <a:spcPts val="0"/>
              </a:spcBef>
              <a:spcAft>
                <a:spcPts val="0"/>
              </a:spcAft>
              <a:buClr>
                <a:srgbClr val="000000"/>
              </a:buClr>
              <a:buSzPts val="1400"/>
              <a:buFont typeface="Arial"/>
              <a:buNone/>
            </a:pPr>
            <a:r>
              <a:rPr lang="en-US"/>
              <a:t>Zoals in de figuur te zien is, hangt het succes van de implementatie van de RoundRobin-methode af van het vermogen van de betrokken leden om kritiek om te zetten in constructieve aanmoedigingen. Zoals alle brainstormmethoden voorschrijven, draagt negatieve feedback niet bij aan een zinvol inzicht.  Het is belangrijk dat alle stemmen worden gehoord en dat iedereen gelijkwaardig kan deelnemen. Daarom is een timer nodig. </a:t>
            </a:r>
            <a:endParaRPr/>
          </a:p>
        </p:txBody>
      </p:sp>
      <p:sp>
        <p:nvSpPr>
          <p:cNvPr id="160" name="Google Shape;160;p22: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4" name="Shape 164"/>
        <p:cNvGrpSpPr/>
        <p:nvPr/>
      </p:nvGrpSpPr>
      <p:grpSpPr>
        <a:xfrm>
          <a:off x="0" y="0"/>
          <a:ext cx="0" cy="0"/>
          <a:chOff x="0" y="0"/>
          <a:chExt cx="0" cy="0"/>
        </a:xfrm>
      </p:grpSpPr>
      <p:sp>
        <p:nvSpPr>
          <p:cNvPr id="165" name="Google Shape;165;p1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1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Nu gaan we verder met een gezamenlijke activiteit waarbij we de RoundRobin-methode gebruiken. Je gaat in kleine groepjes nadenken over hoe informatica momenteel in jouw land wordt onderwezen en leert van de ervaringen van anderen.</a:t>
            </a:r>
            <a:endParaRPr/>
          </a:p>
          <a:p>
            <a:pPr marL="457200" marR="0" lvl="0" indent="-228600" algn="l" rtl="0">
              <a:lnSpc>
                <a:spcPct val="100000"/>
              </a:lnSpc>
              <a:spcBef>
                <a:spcPts val="0"/>
              </a:spcBef>
              <a:spcAft>
                <a:spcPts val="0"/>
              </a:spcAft>
              <a:buClr>
                <a:srgbClr val="000000"/>
              </a:buClr>
              <a:buSzPts val="1400"/>
              <a:buFont typeface="Arial"/>
              <a:buNone/>
            </a:pPr>
            <a:r>
              <a:t/>
            </a:r>
            <a:endParaRPr/>
          </a:p>
          <a:p>
            <a:pPr marL="228600" lvl="0" indent="0" algn="l" rtl="0">
              <a:lnSpc>
                <a:spcPct val="100000"/>
              </a:lnSpc>
              <a:spcBef>
                <a:spcPts val="0"/>
              </a:spcBef>
              <a:spcAft>
                <a:spcPts val="0"/>
              </a:spcAft>
              <a:buSzPts val="1400"/>
              <a:buFont typeface="Arial"/>
              <a:buNone/>
            </a:pPr>
            <a:r>
              <a:rPr lang="en-US"/>
              <a:t>Stap 1: </a:t>
            </a:r>
            <a:br>
              <a:rPr lang="en-US"/>
            </a:br>
            <a:r>
              <a:rPr lang="en-US"/>
              <a:t>Vorm groepjes van 3-4 personen. Neem even de tijd om de volgende rollen te verdelen:</a:t>
            </a:r>
            <a:endParaRPr/>
          </a:p>
          <a:p>
            <a:pPr marL="457200" lvl="0" indent="-228600" algn="l" rtl="0">
              <a:lnSpc>
                <a:spcPct val="100000"/>
              </a:lnSpc>
              <a:spcBef>
                <a:spcPts val="0"/>
              </a:spcBef>
              <a:spcAft>
                <a:spcPts val="0"/>
              </a:spcAft>
              <a:buSzPts val="1400"/>
              <a:buFont typeface="Arial"/>
              <a:buChar char="•"/>
            </a:pPr>
            <a:r>
              <a:rPr lang="en-US"/>
              <a:t>Een van jullie is de </a:t>
            </a:r>
            <a:r>
              <a:rPr lang="en-US" b="1"/>
              <a:t>facilitator </a:t>
            </a:r>
            <a:r>
              <a:rPr lang="en-US"/>
              <a:t>– hij of zij begeleidt de groep en zorgt dat alles goed verloopt.</a:t>
            </a:r>
            <a:endParaRPr/>
          </a:p>
          <a:p>
            <a:pPr marL="457200" lvl="0" indent="-228600" algn="l" rtl="0">
              <a:lnSpc>
                <a:spcPct val="100000"/>
              </a:lnSpc>
              <a:spcBef>
                <a:spcPts val="0"/>
              </a:spcBef>
              <a:spcAft>
                <a:spcPts val="0"/>
              </a:spcAft>
              <a:buSzPts val="1400"/>
              <a:buFont typeface="Arial"/>
              <a:buChar char="•"/>
            </a:pPr>
            <a:r>
              <a:rPr lang="en-US"/>
              <a:t>Eén is de </a:t>
            </a:r>
            <a:r>
              <a:rPr lang="en-US" b="1"/>
              <a:t>tijdwaarnemer </a:t>
            </a:r>
            <a:r>
              <a:rPr lang="en-US"/>
              <a:t>– hij of zij houdt elke spreker aan 60 seconden.</a:t>
            </a:r>
            <a:endParaRPr/>
          </a:p>
          <a:p>
            <a:pPr marL="457200" lvl="0" indent="-228600" algn="l" rtl="0">
              <a:lnSpc>
                <a:spcPct val="100000"/>
              </a:lnSpc>
              <a:spcBef>
                <a:spcPts val="0"/>
              </a:spcBef>
              <a:spcAft>
                <a:spcPts val="0"/>
              </a:spcAft>
              <a:buSzPts val="1400"/>
              <a:buFont typeface="Arial"/>
              <a:buChar char="•"/>
            </a:pPr>
            <a:r>
              <a:rPr lang="en-US"/>
              <a:t>Eén persoon is de </a:t>
            </a:r>
            <a:r>
              <a:rPr lang="en-US" b="1"/>
              <a:t>notulist</a:t>
            </a:r>
            <a:r>
              <a:rPr lang="en-US"/>
              <a:t>: deze legt alle ideeën vast zonder ze te beoordelen of te herformuleren.</a:t>
            </a:r>
            <a:endParaRPr/>
          </a:p>
          <a:p>
            <a:pPr marL="457200" lvl="0" indent="-228600" algn="l" rtl="0">
              <a:lnSpc>
                <a:spcPct val="100000"/>
              </a:lnSpc>
              <a:spcBef>
                <a:spcPts val="0"/>
              </a:spcBef>
              <a:spcAft>
                <a:spcPts val="0"/>
              </a:spcAft>
              <a:buSzPts val="1400"/>
              <a:buFont typeface="Arial"/>
              <a:buChar char="•"/>
            </a:pPr>
            <a:r>
              <a:rPr lang="en-US"/>
              <a:t>Optioneel kun je een </a:t>
            </a:r>
            <a:r>
              <a:rPr lang="en-US" b="1"/>
              <a:t>gelijkheidsbewaker</a:t>
            </a:r>
            <a:r>
              <a:rPr lang="en-US"/>
              <a:t> kiezen</a:t>
            </a:r>
            <a:r>
              <a:rPr lang="en-US"/>
              <a:t>, die de groep eraan herinnert om kritiek te vermijden en respectvol te blijven.</a:t>
            </a:r>
            <a:endParaRPr/>
          </a:p>
          <a:p>
            <a:pPr marL="457200" lvl="0" indent="-139700" algn="l" rtl="0">
              <a:lnSpc>
                <a:spcPct val="100000"/>
              </a:lnSpc>
              <a:spcBef>
                <a:spcPts val="0"/>
              </a:spcBef>
              <a:spcAft>
                <a:spcPts val="0"/>
              </a:spcAft>
              <a:buSzPts val="1400"/>
              <a:buFont typeface="Arial"/>
              <a:buNone/>
            </a:pPr>
            <a:r>
              <a:t/>
            </a:r>
            <a:endParaRPr/>
          </a:p>
          <a:p>
            <a:pPr marL="228600" lvl="0" indent="0" algn="l" rtl="0">
              <a:lnSpc>
                <a:spcPct val="100000"/>
              </a:lnSpc>
              <a:spcBef>
                <a:spcPts val="0"/>
              </a:spcBef>
              <a:spcAft>
                <a:spcPts val="0"/>
              </a:spcAft>
              <a:buSzPts val="1400"/>
              <a:buFont typeface="Arial"/>
              <a:buNone/>
            </a:pPr>
            <a:r>
              <a:rPr lang="en-US"/>
              <a:t>Stap 2: </a:t>
            </a:r>
            <a:endParaRPr/>
          </a:p>
          <a:p>
            <a:pPr marL="228600" lvl="0" indent="0" algn="l" rtl="0">
              <a:lnSpc>
                <a:spcPct val="100000"/>
              </a:lnSpc>
              <a:spcBef>
                <a:spcPts val="0"/>
              </a:spcBef>
              <a:spcAft>
                <a:spcPts val="0"/>
              </a:spcAft>
              <a:buSzPts val="1400"/>
              <a:buFont typeface="Arial"/>
              <a:buNone/>
            </a:pPr>
            <a:r>
              <a:rPr lang="en-US"/>
              <a:t>Jullie beantwoorden allemaal de vraag:</a:t>
            </a:r>
            <a:br>
              <a:rPr lang="en-US"/>
            </a:br>
            <a:r>
              <a:rPr lang="en-US" i="1"/>
              <a:t>"Wat zijn de belangrijkste uitdagingen of sterke punten van het huidige informaticaonderwijs in jouw land?"</a:t>
            </a:r>
            <a:endParaRPr/>
          </a:p>
          <a:p>
            <a:pPr marL="228600" lvl="0" indent="0" algn="l" rtl="0">
              <a:lnSpc>
                <a:spcPct val="100000"/>
              </a:lnSpc>
              <a:spcBef>
                <a:spcPts val="0"/>
              </a:spcBef>
              <a:spcAft>
                <a:spcPts val="0"/>
              </a:spcAft>
              <a:buSzPts val="1400"/>
              <a:buFont typeface="Arial"/>
              <a:buNone/>
            </a:pPr>
            <a:r>
              <a:rPr lang="en-US"/>
              <a:t>Ieder van jullie spreekt één keer, maximaal 30 seconden. Op dit moment geen opmerkingen, vragen of discussies, alleen luisteren.</a:t>
            </a:r>
            <a:endParaRPr i="1"/>
          </a:p>
          <a:p>
            <a:pPr marL="228600" lvl="0" indent="0" algn="l" rtl="0">
              <a:lnSpc>
                <a:spcPct val="100000"/>
              </a:lnSpc>
              <a:spcBef>
                <a:spcPts val="0"/>
              </a:spcBef>
              <a:spcAft>
                <a:spcPts val="0"/>
              </a:spcAft>
              <a:buSzPts val="1400"/>
              <a:buFont typeface="Arial"/>
              <a:buNone/>
            </a:pPr>
            <a:r>
              <a:t/>
            </a:r>
            <a:endParaRPr i="1"/>
          </a:p>
          <a:p>
            <a:pPr marL="228600" lvl="0" indent="0" algn="l" rtl="0">
              <a:lnSpc>
                <a:spcPct val="100000"/>
              </a:lnSpc>
              <a:spcBef>
                <a:spcPts val="0"/>
              </a:spcBef>
              <a:spcAft>
                <a:spcPts val="0"/>
              </a:spcAft>
              <a:buSzPts val="1400"/>
              <a:buFont typeface="Arial"/>
              <a:buNone/>
            </a:pPr>
            <a:r>
              <a:rPr lang="en-US" b="0" i="0"/>
              <a:t>Stap 3: </a:t>
            </a:r>
            <a:endParaRPr/>
          </a:p>
          <a:p>
            <a:pPr marL="228600" lvl="0" indent="0" algn="l" rtl="0">
              <a:lnSpc>
                <a:spcPct val="100000"/>
              </a:lnSpc>
              <a:spcBef>
                <a:spcPts val="0"/>
              </a:spcBef>
              <a:spcAft>
                <a:spcPts val="0"/>
              </a:spcAft>
              <a:buSzPts val="1400"/>
              <a:buFont typeface="Arial"/>
              <a:buNone/>
            </a:pPr>
            <a:r>
              <a:rPr lang="en-US"/>
              <a:t>Nadat iedereen zijn ideeën heeft gedeeld, neemt u vijf minuten de tijd om de verzamelde ideeën te bekijken. Welke gemeenschappelijke thema's vallen u op? Bedenk 2-3 gedeelde inzichten en schrijf deze duidelijk op. Deze helpen ons om het totaalbeeld beter te begrijpen.</a:t>
            </a:r>
            <a:endParaRPr/>
          </a:p>
          <a:p>
            <a:pPr marL="228600" lvl="0" indent="0" algn="l" rtl="0">
              <a:lnSpc>
                <a:spcPct val="100000"/>
              </a:lnSpc>
              <a:spcBef>
                <a:spcPts val="0"/>
              </a:spcBef>
              <a:spcAft>
                <a:spcPts val="0"/>
              </a:spcAft>
              <a:buSzPts val="1400"/>
              <a:buFont typeface="Arial"/>
              <a:buNone/>
            </a:pPr>
            <a:r>
              <a:t/>
            </a:r>
            <a:endParaRPr b="0" i="0"/>
          </a:p>
          <a:p>
            <a:pPr marL="228600" marR="0" lvl="0" indent="0" algn="l" rtl="0">
              <a:lnSpc>
                <a:spcPct val="100000"/>
              </a:lnSpc>
              <a:spcBef>
                <a:spcPts val="0"/>
              </a:spcBef>
              <a:spcAft>
                <a:spcPts val="0"/>
              </a:spcAft>
              <a:buClr>
                <a:srgbClr val="000000"/>
              </a:buClr>
              <a:buSzPts val="1400"/>
              <a:buFont typeface="Arial"/>
              <a:buNone/>
            </a:pPr>
            <a:r>
              <a:rPr lang="en-US" b="0" i="0"/>
              <a:t>Stap 4:</a:t>
            </a:r>
            <a:br>
              <a:rPr lang="en-US" b="0" i="0"/>
            </a:br>
            <a:r>
              <a:rPr lang="en-US"/>
              <a:t>Elke groep krijgt één minuut om zijn beste ideeën met de rest te delen. Kies één persoon om namens de groep te presenteren.</a:t>
            </a:r>
            <a:endParaRPr/>
          </a:p>
          <a:p>
            <a:pPr marL="228600" lvl="0" indent="0" algn="l" rtl="0">
              <a:lnSpc>
                <a:spcPct val="100000"/>
              </a:lnSpc>
              <a:spcBef>
                <a:spcPts val="0"/>
              </a:spcBef>
              <a:spcAft>
                <a:spcPts val="0"/>
              </a:spcAft>
              <a:buSzPts val="1400"/>
              <a:buFont typeface="Arial"/>
              <a:buNone/>
            </a:pPr>
            <a:r>
              <a:t/>
            </a:r>
            <a:endParaRPr b="0" i="0"/>
          </a:p>
          <a:p>
            <a:pPr marL="228600" lvl="0" indent="0" algn="l" rtl="0">
              <a:lnSpc>
                <a:spcPct val="100000"/>
              </a:lnSpc>
              <a:spcBef>
                <a:spcPts val="0"/>
              </a:spcBef>
              <a:spcAft>
                <a:spcPts val="0"/>
              </a:spcAft>
              <a:buSzPts val="1400"/>
              <a:buFont typeface="Arial"/>
              <a:buNone/>
            </a:pPr>
            <a:r>
              <a:t/>
            </a:r>
            <a:endParaRPr/>
          </a:p>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167" name="Google Shape;167;p14: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71" name="Shape 171"/>
        <p:cNvGrpSpPr/>
        <p:nvPr/>
      </p:nvGrpSpPr>
      <p:grpSpPr>
        <a:xfrm>
          <a:off x="0" y="0"/>
          <a:ext cx="0" cy="0"/>
          <a:chOff x="0" y="0"/>
          <a:chExt cx="0" cy="0"/>
        </a:xfrm>
      </p:grpSpPr>
      <p:sp>
        <p:nvSpPr>
          <p:cNvPr id="172" name="Google Shape;172;p19: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73" name="Google Shape;173;p1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76" name="Shape 176"/>
        <p:cNvGrpSpPr/>
        <p:nvPr/>
      </p:nvGrpSpPr>
      <p:grpSpPr>
        <a:xfrm>
          <a:off x="0" y="0"/>
          <a:ext cx="0" cy="0"/>
          <a:chOff x="0" y="0"/>
          <a:chExt cx="0" cy="0"/>
        </a:xfrm>
      </p:grpSpPr>
      <p:sp>
        <p:nvSpPr>
          <p:cNvPr id="177" name="Google Shape;177;p2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2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Wanneer u de Jigsaw-methode in de praktijk toepast, kunt u de volgende problemen tegenkomen:</a:t>
            </a:r>
            <a:endParaRPr/>
          </a:p>
          <a:p>
            <a:pPr marL="457200" marR="0" lvl="0" indent="-228600" algn="l" rtl="0">
              <a:lnSpc>
                <a:spcPct val="100000"/>
              </a:lnSpc>
              <a:spcBef>
                <a:spcPts val="0"/>
              </a:spcBef>
              <a:spcAft>
                <a:spcPts val="0"/>
              </a:spcAft>
              <a:buClr>
                <a:srgbClr val="000000"/>
              </a:buClr>
              <a:buSzPts val="1400"/>
              <a:buFont typeface="Arial"/>
              <a:buNone/>
            </a:pPr>
            <a:r>
              <a:t/>
            </a: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Ongelijke deelname </a:t>
            </a:r>
            <a:r>
              <a:rPr lang="en-US" sz="1800"/>
              <a:t>– één of twee stemmen domineren en stillere studenten blijven op de achtergrond.</a:t>
            </a:r>
            <a:endParaRPr/>
          </a:p>
          <a:p>
            <a:pPr marL="457200" marR="0" lvl="0" indent="-228600" algn="l" rtl="0">
              <a:lnSpc>
                <a:spcPct val="100000"/>
              </a:lnSpc>
              <a:spcBef>
                <a:spcPts val="0"/>
              </a:spcBef>
              <a:spcAft>
                <a:spcPts val="0"/>
              </a:spcAft>
              <a:buClr>
                <a:srgbClr val="000000"/>
              </a:buClr>
              <a:buSzPts val="1400"/>
              <a:buFont typeface="Arial"/>
              <a:buNone/>
            </a:pPr>
            <a:r>
              <a:rPr lang="en-US" sz="1800" b="1"/>
              <a:t>Tijd overschrijding </a:t>
            </a:r>
            <a:r>
              <a:rPr lang="en-US" sz="1800"/>
              <a:t>– vooral in de expert- of synthesisfase, als niemand de tijd bijhoudt.</a:t>
            </a:r>
            <a:endParaRPr/>
          </a:p>
          <a:p>
            <a:pPr marL="457200" marR="0" lvl="0" indent="-228600" algn="l" rtl="0">
              <a:lnSpc>
                <a:spcPct val="100000"/>
              </a:lnSpc>
              <a:spcBef>
                <a:spcPts val="0"/>
              </a:spcBef>
              <a:spcAft>
                <a:spcPts val="0"/>
              </a:spcAft>
              <a:buClr>
                <a:srgbClr val="000000"/>
              </a:buClr>
              <a:buSzPts val="1400"/>
              <a:buFont typeface="Arial"/>
              <a:buNone/>
            </a:pPr>
            <a:r>
              <a:rPr lang="en-US" sz="1800" b="1"/>
              <a:t>Oppervlakkige synthese </a:t>
            </a:r>
            <a:r>
              <a:rPr lang="en-US" sz="1800"/>
              <a:t>– groepen plakken vaak gewoon ieders ideeën aan elkaar zonder een duidelijke, uniforme boodschap te creëren.</a:t>
            </a:r>
            <a:endParaRPr/>
          </a:p>
          <a:p>
            <a:pPr marL="457200" marR="0" lvl="0" indent="-228600" algn="l" rtl="0">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In een Grieks proefproject sloegen docenten de expertfase over, wat leidde tot oppervlakkige resultaten. Oplossing: trainers moeten het proces modelleren – laat een slechte synthese zien (bijv. gekopieerde ideeën) versus een goede (geïntegreerde inzichten). Citeer de bevinding van Aronson: 'Jigsaw faalt zonder structuur' (2011). Het is begrijpelijk dat de constructieve synthese van de inzichten en het samenvoegen van ideeën van cruciaal belang zijn bij de JIGSAW-methode.</a:t>
            </a:r>
            <a:endParaRPr/>
          </a:p>
          <a:p>
            <a:pPr marL="457200" marR="0" lvl="0" indent="-228600" algn="l" rtl="0">
              <a:lnSpc>
                <a:spcPct val="100000"/>
              </a:lnSpc>
              <a:spcBef>
                <a:spcPts val="0"/>
              </a:spcBef>
              <a:spcAft>
                <a:spcPts val="0"/>
              </a:spcAft>
              <a:buClr>
                <a:srgbClr val="000000"/>
              </a:buClr>
              <a:buSzPts val="1400"/>
              <a:buFont typeface="Arial"/>
              <a:buNone/>
            </a:pPr>
            <a:r>
              <a:t/>
            </a: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Kunt u manieren bedenken om deze uitdagingen het hoofd te bieden? (Brainstormen)</a:t>
            </a: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179" name="Google Shape;179;p23: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84" name="Shape 184"/>
        <p:cNvGrpSpPr/>
        <p:nvPr/>
      </p:nvGrpSpPr>
      <p:grpSpPr>
        <a:xfrm>
          <a:off x="0" y="0"/>
          <a:ext cx="0" cy="0"/>
          <a:chOff x="0" y="0"/>
          <a:chExt cx="0" cy="0"/>
        </a:xfrm>
      </p:grpSpPr>
      <p:sp>
        <p:nvSpPr>
          <p:cNvPr id="185" name="Google Shape;185;p2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2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187" name="Google Shape;187;p25: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1" name="Shape 191"/>
        <p:cNvGrpSpPr/>
        <p:nvPr/>
      </p:nvGrpSpPr>
      <p:grpSpPr>
        <a:xfrm>
          <a:off x="0" y="0"/>
          <a:ext cx="0" cy="0"/>
          <a:chOff x="0" y="0"/>
          <a:chExt cx="0" cy="0"/>
        </a:xfrm>
      </p:grpSpPr>
      <p:sp>
        <p:nvSpPr>
          <p:cNvPr id="192" name="Google Shape;192;p29:notes"/>
          <p:cNvSpPr txBox="1"/>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93" name="Google Shape;193;p2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64" name="Shape 64"/>
        <p:cNvGrpSpPr/>
        <p:nvPr/>
      </p:nvGrpSpPr>
      <p:grpSpPr>
        <a:xfrm>
          <a:off x="0" y="0"/>
          <a:ext cx="0" cy="0"/>
          <a:chOff x="0" y="0"/>
          <a:chExt cx="0" cy="0"/>
        </a:xfrm>
      </p:grpSpPr>
      <p:sp>
        <p:nvSpPr>
          <p:cNvPr id="65" name="Google Shape;65;p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66" name="Google Shape;66;p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6" name="Shape 196"/>
        <p:cNvGrpSpPr/>
        <p:nvPr/>
      </p:nvGrpSpPr>
      <p:grpSpPr>
        <a:xfrm>
          <a:off x="0" y="0"/>
          <a:ext cx="0" cy="0"/>
          <a:chOff x="0" y="0"/>
          <a:chExt cx="0" cy="0"/>
        </a:xfrm>
      </p:grpSpPr>
      <p:sp>
        <p:nvSpPr>
          <p:cNvPr id="197" name="Google Shape;197;p2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8" name="Google Shape;198;p26: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De eerste </a:t>
            </a:r>
            <a:r>
              <a:rPr lang="en-US" b="1"/>
              <a:t>uitdaging </a:t>
            </a:r>
            <a:r>
              <a:rPr lang="en-US"/>
              <a:t>is </a:t>
            </a:r>
            <a:r>
              <a:rPr lang="en-US" b="1"/>
              <a:t>herhaling van ideeën</a:t>
            </a:r>
            <a:r>
              <a:rPr lang="en-US"/>
              <a:t>. Wanneer iemand iets deelt, kan de volgende persoon hetzelfde idee herhalen of in andere bewoordingen uitdrukken. Dit beperkt de originaliteit.</a:t>
            </a:r>
            <a:endParaRPr/>
          </a:p>
          <a:p>
            <a:pPr marL="457200" marR="0" lvl="0" indent="-228600" algn="l" rtl="0">
              <a:lnSpc>
                <a:spcPct val="100000"/>
              </a:lnSpc>
              <a:spcBef>
                <a:spcPts val="0"/>
              </a:spcBef>
              <a:spcAft>
                <a:spcPts val="0"/>
              </a:spcAft>
              <a:buClr>
                <a:srgbClr val="000000"/>
              </a:buClr>
              <a:buSzPts val="1400"/>
              <a:buFont typeface="Arial"/>
              <a:buNone/>
            </a:pPr>
            <a:r>
              <a:rPr lang="en-US"/>
              <a:t>De tweede uitdaging is </a:t>
            </a:r>
            <a:r>
              <a:rPr lang="en-US" b="1"/>
              <a:t>tijdsdruk</a:t>
            </a:r>
            <a:r>
              <a:rPr lang="en-US"/>
              <a:t>. Als iedereen maar 30 seconden krijgt, kan dat leiden tot nervositeit: sommigen verstijven, anderen gaan langdradig praten.</a:t>
            </a:r>
            <a:endParaRPr/>
          </a:p>
          <a:p>
            <a:pPr marL="457200" marR="0" lvl="0" indent="-228600" algn="l" rtl="0">
              <a:lnSpc>
                <a:spcPct val="100000"/>
              </a:lnSpc>
              <a:spcBef>
                <a:spcPts val="0"/>
              </a:spcBef>
              <a:spcAft>
                <a:spcPts val="0"/>
              </a:spcAft>
              <a:buClr>
                <a:srgbClr val="000000"/>
              </a:buClr>
              <a:buSzPts val="1400"/>
              <a:buFont typeface="Arial"/>
              <a:buNone/>
            </a:pPr>
            <a:r>
              <a:rPr lang="en-US"/>
              <a:t>En dan zijn er nog </a:t>
            </a:r>
            <a:r>
              <a:rPr lang="en-US" b="1"/>
              <a:t>dominante persoonlijkheden</a:t>
            </a:r>
            <a:r>
              <a:rPr lang="en-US"/>
              <a:t>. Zelfs in een gestructureerde methode als RoundRobin praten sommige mensen langer, onderbreken ze of beïnvloeden ze de toon te sterk.</a:t>
            </a:r>
            <a:endParaRPr/>
          </a:p>
          <a:p>
            <a:pPr marL="457200" marR="0" lvl="0" indent="-228600" algn="l" rtl="0">
              <a:lnSpc>
                <a:spcPct val="100000"/>
              </a:lnSpc>
              <a:spcBef>
                <a:spcPts val="0"/>
              </a:spcBef>
              <a:spcAft>
                <a:spcPts val="0"/>
              </a:spcAft>
              <a:buClr>
                <a:srgbClr val="000000"/>
              </a:buClr>
              <a:buSzPts val="1400"/>
              <a:buFont typeface="Arial"/>
              <a:buNone/>
            </a:pPr>
            <a:r>
              <a:t/>
            </a:r>
            <a:endParaRPr/>
          </a:p>
          <a:p>
            <a:pPr marL="457200" marR="0" lvl="0" indent="-228600" algn="l" rtl="0">
              <a:lnSpc>
                <a:spcPct val="100000"/>
              </a:lnSpc>
              <a:spcBef>
                <a:spcPts val="0"/>
              </a:spcBef>
              <a:spcAft>
                <a:spcPts val="0"/>
              </a:spcAft>
              <a:buClr>
                <a:srgbClr val="000000"/>
              </a:buClr>
              <a:buSzPts val="1400"/>
              <a:buFont typeface="Arial"/>
              <a:buNone/>
            </a:pPr>
            <a:r>
              <a:t/>
            </a:r>
            <a:endParaRPr/>
          </a:p>
          <a:p>
            <a:pPr marL="457200" marR="0" lvl="0" indent="-228600" algn="l" rtl="0">
              <a:lnSpc>
                <a:spcPct val="100000"/>
              </a:lnSpc>
              <a:spcBef>
                <a:spcPts val="0"/>
              </a:spcBef>
              <a:spcAft>
                <a:spcPts val="0"/>
              </a:spcAft>
              <a:buClr>
                <a:srgbClr val="000000"/>
              </a:buClr>
              <a:buSzPts val="1400"/>
              <a:buFont typeface="Arial"/>
              <a:buNone/>
            </a:pPr>
            <a:r>
              <a:rPr lang="en-US"/>
              <a:t>Kun je manieren bedenken om deze uitdagingen te overwinnen?</a:t>
            </a:r>
            <a:endParaRPr/>
          </a:p>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199" name="Google Shape;199;p26: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04" name="Shape 204"/>
        <p:cNvGrpSpPr/>
        <p:nvPr/>
      </p:nvGrpSpPr>
      <p:grpSpPr>
        <a:xfrm>
          <a:off x="0" y="0"/>
          <a:ext cx="0" cy="0"/>
          <a:chOff x="0" y="0"/>
          <a:chExt cx="0" cy="0"/>
        </a:xfrm>
      </p:grpSpPr>
      <p:sp>
        <p:nvSpPr>
          <p:cNvPr id="205" name="Google Shape;205;p3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3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Aangezien de RoundRobin-methode sterk afhankelijk is van het samenvoegen van ideeën, moet het obstakel van repetitieve ideeën worden overwonnen. Het toewijzen van subthema's aan groepen zou een oplossing kunnen bieden voor dit probleem. Tegelijkertijd is het van cruciaal belang om de uitdaging van tijdsdruk aan te pakken, aangezien gelijke participatie moet worden gewaarborgd. Ten slotte hebben onderzoeken aangetoond dat dominante persoonlijkheden niet bijdragen aan zinvolle inzichten. Daarom is het van cruciaal belang om de spreekvolgorde willekeurig te bepalen, om te voorkomen dat groepen worden gedomineerd door een autoritaire en dominante persoon (Bambino, 2002). </a:t>
            </a:r>
            <a:endParaRPr/>
          </a:p>
        </p:txBody>
      </p:sp>
      <p:sp>
        <p:nvSpPr>
          <p:cNvPr id="207" name="Google Shape;207;p30: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11" name="Shape 211"/>
        <p:cNvGrpSpPr/>
        <p:nvPr/>
      </p:nvGrpSpPr>
      <p:grpSpPr>
        <a:xfrm>
          <a:off x="0" y="0"/>
          <a:ext cx="0" cy="0"/>
          <a:chOff x="0" y="0"/>
          <a:chExt cx="0" cy="0"/>
        </a:xfrm>
      </p:grpSpPr>
      <p:sp>
        <p:nvSpPr>
          <p:cNvPr id="212" name="Google Shape;212;p27: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t/>
            </a:r>
            <a:endParaRPr/>
          </a:p>
        </p:txBody>
      </p:sp>
      <p:sp>
        <p:nvSpPr>
          <p:cNvPr id="213" name="Google Shape;213;p2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17" name="Shape 217"/>
        <p:cNvGrpSpPr/>
        <p:nvPr/>
      </p:nvGrpSpPr>
      <p:grpSpPr>
        <a:xfrm>
          <a:off x="0" y="0"/>
          <a:ext cx="0" cy="0"/>
          <a:chOff x="0" y="0"/>
          <a:chExt cx="0" cy="0"/>
        </a:xfrm>
      </p:grpSpPr>
      <p:sp>
        <p:nvSpPr>
          <p:cNvPr id="218" name="Google Shape;218;p2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2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t/>
            </a:r>
            <a:endParaRPr/>
          </a:p>
        </p:txBody>
      </p:sp>
      <p:sp>
        <p:nvSpPr>
          <p:cNvPr id="220" name="Google Shape;220;p28: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24" name="Shape 224"/>
        <p:cNvGrpSpPr/>
        <p:nvPr/>
      </p:nvGrpSpPr>
      <p:grpSpPr>
        <a:xfrm>
          <a:off x="0" y="0"/>
          <a:ext cx="0" cy="0"/>
          <a:chOff x="0" y="0"/>
          <a:chExt cx="0" cy="0"/>
        </a:xfrm>
      </p:grpSpPr>
      <p:sp>
        <p:nvSpPr>
          <p:cNvPr id="225" name="Google Shape;225;p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226" name="Google Shape;226;p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240" name="Shape 240"/>
        <p:cNvGrpSpPr/>
        <p:nvPr/>
      </p:nvGrpSpPr>
      <p:grpSpPr>
        <a:xfrm>
          <a:off x="0" y="0"/>
          <a:ext cx="0" cy="0"/>
          <a:chOff x="0" y="0"/>
          <a:chExt cx="0" cy="0"/>
        </a:xfrm>
      </p:grpSpPr>
      <p:sp>
        <p:nvSpPr>
          <p:cNvPr id="241" name="Google Shape;241;p3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242" name="Google Shape;242;p3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70" name="Shape 70"/>
        <p:cNvGrpSpPr/>
        <p:nvPr/>
      </p:nvGrpSpPr>
      <p:grpSpPr>
        <a:xfrm>
          <a:off x="0" y="0"/>
          <a:ext cx="0" cy="0"/>
          <a:chOff x="0" y="0"/>
          <a:chExt cx="0" cy="0"/>
        </a:xfrm>
      </p:grpSpPr>
      <p:sp>
        <p:nvSpPr>
          <p:cNvPr id="71" name="Google Shape;71;p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72" name="Google Shape;72;p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76" name="Shape 76"/>
        <p:cNvGrpSpPr/>
        <p:nvPr/>
      </p:nvGrpSpPr>
      <p:grpSpPr>
        <a:xfrm>
          <a:off x="0" y="0"/>
          <a:ext cx="0" cy="0"/>
          <a:chOff x="0" y="0"/>
          <a:chExt cx="0" cy="0"/>
        </a:xfrm>
      </p:grpSpPr>
      <p:sp>
        <p:nvSpPr>
          <p:cNvPr id="77" name="Google Shape;77;p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78" name="Google Shape;78;p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2" name="Shape 82"/>
        <p:cNvGrpSpPr/>
        <p:nvPr/>
      </p:nvGrpSpPr>
      <p:grpSpPr>
        <a:xfrm>
          <a:off x="0" y="0"/>
          <a:ext cx="0" cy="0"/>
          <a:chOff x="0" y="0"/>
          <a:chExt cx="0" cy="0"/>
        </a:xfrm>
      </p:grpSpPr>
      <p:sp>
        <p:nvSpPr>
          <p:cNvPr id="83" name="Google Shape;83;p2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t/>
            </a:r>
            <a:endParaRPr/>
          </a:p>
        </p:txBody>
      </p:sp>
      <p:sp>
        <p:nvSpPr>
          <p:cNvPr id="84" name="Google Shape;84;p2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8" name="Shape 88"/>
        <p:cNvGrpSpPr/>
        <p:nvPr/>
      </p:nvGrpSpPr>
      <p:grpSpPr>
        <a:xfrm>
          <a:off x="0" y="0"/>
          <a:ext cx="0" cy="0"/>
          <a:chOff x="0" y="0"/>
          <a:chExt cx="0" cy="0"/>
        </a:xfrm>
      </p:grpSpPr>
      <p:sp>
        <p:nvSpPr>
          <p:cNvPr id="89" name="Google Shape;89;p6: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en-US"/>
              <a:t>Leren is geen individuele activiteit, maar gebeurt het beste wanneer we met anderen communiceren. Dit is gebaseerd op het sociaal constructivisme (Vygotsky, 1978), dat aantoont dat leren plaatsvindt door middel van dialoog, gedeelde ervaringen en het gezamenlijk construeren van betekenis.</a:t>
            </a:r>
            <a:endParaRPr/>
          </a:p>
          <a:p>
            <a:pPr marL="457200" marR="0" lvl="0" indent="-228600" algn="l" rtl="0">
              <a:lnSpc>
                <a:spcPct val="100000"/>
              </a:lnSpc>
              <a:spcBef>
                <a:spcPts val="0"/>
              </a:spcBef>
              <a:spcAft>
                <a:spcPts val="0"/>
              </a:spcAft>
              <a:buClr>
                <a:srgbClr val="000000"/>
              </a:buClr>
              <a:buSzPts val="1400"/>
              <a:buFont typeface="Arial"/>
              <a:buNone/>
            </a:pPr>
            <a:r>
              <a:t/>
            </a:r>
            <a:endParaRPr/>
          </a:p>
          <a:p>
            <a:pPr marL="457200" marR="0" lvl="0" indent="-228600" algn="l" rtl="0">
              <a:lnSpc>
                <a:spcPct val="100000"/>
              </a:lnSpc>
              <a:spcBef>
                <a:spcPts val="0"/>
              </a:spcBef>
              <a:spcAft>
                <a:spcPts val="0"/>
              </a:spcAft>
              <a:buClr>
                <a:srgbClr val="000000"/>
              </a:buClr>
              <a:buSzPts val="1400"/>
              <a:buFont typeface="Arial"/>
              <a:buNone/>
            </a:pPr>
            <a:r>
              <a:rPr lang="en-US"/>
              <a:t>Op deze dia presenteren we vijf samenwerkingsstrategieën die het gezamenlijk ontwerpen van leerscenario's kunnen ondersteunen. Hier volgt een kort overzicht van elk daarvan:</a:t>
            </a:r>
            <a:endParaRPr/>
          </a:p>
          <a:p>
            <a:pPr marL="457200" lvl="0" indent="-228600" algn="l" rtl="0">
              <a:lnSpc>
                <a:spcPct val="100000"/>
              </a:lnSpc>
              <a:spcBef>
                <a:spcPts val="0"/>
              </a:spcBef>
              <a:spcAft>
                <a:spcPts val="0"/>
              </a:spcAft>
              <a:buSzPts val="1400"/>
              <a:buFont typeface="Arial"/>
              <a:buChar char="•"/>
            </a:pPr>
            <a:r>
              <a:rPr lang="en-US" b="1"/>
              <a:t>Jigsaw-methode</a:t>
            </a:r>
            <a:r>
              <a:rPr lang="en-US"/>
              <a:t>: docenten of leerlingen worden elk 'expert' op een bepaald onderdeel van een onderwerp en geven vervolgens les aan hun medeleerlingen. </a:t>
            </a:r>
            <a:endParaRPr/>
          </a:p>
          <a:p>
            <a:pPr marL="457200" lvl="0" indent="-228600" algn="l" rtl="0">
              <a:lnSpc>
                <a:spcPct val="100000"/>
              </a:lnSpc>
              <a:spcBef>
                <a:spcPts val="0"/>
              </a:spcBef>
              <a:spcAft>
                <a:spcPts val="0"/>
              </a:spcAft>
              <a:buSzPts val="1400"/>
              <a:buFont typeface="Arial"/>
              <a:buChar char="•"/>
            </a:pPr>
            <a:r>
              <a:rPr lang="en-US" b="1"/>
              <a:t>Round-Robin-brainstormen</a:t>
            </a:r>
            <a:r>
              <a:rPr lang="en-US"/>
              <a:t>: iedereen deelt om de beurt ideeën, zodat alle deelnemers een bijdrage leveren.</a:t>
            </a:r>
            <a:endParaRPr/>
          </a:p>
          <a:p>
            <a:pPr marL="457200" lvl="0" indent="-228600" algn="l" rtl="0">
              <a:lnSpc>
                <a:spcPct val="100000"/>
              </a:lnSpc>
              <a:spcBef>
                <a:spcPts val="0"/>
              </a:spcBef>
              <a:spcAft>
                <a:spcPts val="0"/>
              </a:spcAft>
              <a:buSzPts val="1400"/>
              <a:buFont typeface="Arial"/>
              <a:buChar char="•"/>
            </a:pPr>
            <a:r>
              <a:rPr lang="en-US" b="1"/>
              <a:t>Peer review-protocollen</a:t>
            </a:r>
            <a:r>
              <a:rPr lang="en-US"/>
              <a:t>: teams wisselen hun scenario's uit en geven elkaar gestructureerde feedback. </a:t>
            </a:r>
            <a:endParaRPr/>
          </a:p>
          <a:p>
            <a:pPr marL="457200" lvl="0" indent="-228600" algn="l" rtl="0">
              <a:lnSpc>
                <a:spcPct val="100000"/>
              </a:lnSpc>
              <a:spcBef>
                <a:spcPts val="0"/>
              </a:spcBef>
              <a:spcAft>
                <a:spcPts val="0"/>
              </a:spcAft>
              <a:buSzPts val="1400"/>
              <a:buFont typeface="Arial"/>
              <a:buChar char="•"/>
            </a:pPr>
            <a:r>
              <a:rPr lang="en-US" b="1"/>
              <a:t>Scenario Co-Design</a:t>
            </a:r>
            <a:r>
              <a:rPr lang="en-US"/>
              <a:t>: Deelnemers bouwen samen scenario's. </a:t>
            </a:r>
            <a:endParaRPr/>
          </a:p>
          <a:p>
            <a:pPr marL="457200" lvl="0" indent="-228600" algn="l" rtl="0">
              <a:lnSpc>
                <a:spcPct val="100000"/>
              </a:lnSpc>
              <a:spcBef>
                <a:spcPts val="0"/>
              </a:spcBef>
              <a:spcAft>
                <a:spcPts val="0"/>
              </a:spcAft>
              <a:buSzPts val="1400"/>
              <a:buFont typeface="Arial"/>
              <a:buChar char="•"/>
            </a:pPr>
            <a:r>
              <a:rPr lang="en-US" b="1"/>
              <a:t>Uitdagingen en oplossingen</a:t>
            </a:r>
            <a:r>
              <a:rPr lang="en-US"/>
              <a:t>: groepen identificeren gemeenschappelijke belemmeringen (zoals tijd, middelen of begrip) en werken samen om deze op te lossen.</a:t>
            </a:r>
            <a:endParaRPr/>
          </a:p>
          <a:p>
            <a:pPr marL="228600" lvl="0" indent="0" algn="l" rtl="0">
              <a:lnSpc>
                <a:spcPct val="100000"/>
              </a:lnSpc>
              <a:spcBef>
                <a:spcPts val="0"/>
              </a:spcBef>
              <a:spcAft>
                <a:spcPts val="0"/>
              </a:spcAft>
              <a:buSzPts val="1400"/>
              <a:buFont typeface="Arial"/>
              <a:buNone/>
            </a:pPr>
            <a:r>
              <a:t/>
            </a:r>
            <a:endParaRPr b="0"/>
          </a:p>
          <a:p>
            <a:pPr marL="228600" lvl="0" indent="0" algn="l" rtl="0">
              <a:lnSpc>
                <a:spcPct val="100000"/>
              </a:lnSpc>
              <a:spcBef>
                <a:spcPts val="0"/>
              </a:spcBef>
              <a:spcAft>
                <a:spcPts val="0"/>
              </a:spcAft>
              <a:buSzPts val="1400"/>
              <a:buFont typeface="Arial"/>
              <a:buNone/>
            </a:pPr>
            <a:r>
              <a:rPr lang="en-US" b="0"/>
              <a:t>In deze module zullen we ons concentreren op twee van de belangrijkste strategieën:</a:t>
            </a:r>
            <a:endParaRPr/>
          </a:p>
          <a:p>
            <a:pPr marL="400050" lvl="0" indent="-171450" algn="l" rtl="0">
              <a:lnSpc>
                <a:spcPct val="100000"/>
              </a:lnSpc>
              <a:spcBef>
                <a:spcPts val="0"/>
              </a:spcBef>
              <a:spcAft>
                <a:spcPts val="0"/>
              </a:spcAft>
              <a:buSzPts val="1400"/>
              <a:buFont typeface="Arial"/>
              <a:buChar char="•"/>
            </a:pPr>
            <a:r>
              <a:rPr lang="en-US"/>
              <a:t>Jigsaw-methode</a:t>
            </a:r>
            <a:endParaRPr/>
          </a:p>
          <a:p>
            <a:pPr marL="400050" lvl="0" indent="-171450" algn="l" rtl="0">
              <a:lnSpc>
                <a:spcPct val="100000"/>
              </a:lnSpc>
              <a:spcBef>
                <a:spcPts val="0"/>
              </a:spcBef>
              <a:spcAft>
                <a:spcPts val="0"/>
              </a:spcAft>
              <a:buSzPts val="1400"/>
              <a:buFont typeface="Arial"/>
              <a:buChar char="•"/>
            </a:pPr>
            <a:r>
              <a:rPr lang="en-US"/>
              <a:t>Round-Robin-brainstormen</a:t>
            </a:r>
            <a:endParaRPr/>
          </a:p>
        </p:txBody>
      </p:sp>
      <p:sp>
        <p:nvSpPr>
          <p:cNvPr id="90" name="Google Shape;90;p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95" name="Shape 95"/>
        <p:cNvGrpSpPr/>
        <p:nvPr/>
      </p:nvGrpSpPr>
      <p:grpSpPr>
        <a:xfrm>
          <a:off x="0" y="0"/>
          <a:ext cx="0" cy="0"/>
          <a:chOff x="0" y="0"/>
          <a:chExt cx="0" cy="0"/>
        </a:xfrm>
      </p:grpSpPr>
      <p:sp>
        <p:nvSpPr>
          <p:cNvPr id="96" name="Google Shape;96;p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7: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Deze video presenteert de JIGSAW-methode. </a:t>
            </a:r>
            <a:endParaRPr/>
          </a:p>
          <a:p>
            <a:pPr marL="457200" marR="0" lvl="0" indent="-228600" algn="l" rtl="0">
              <a:lnSpc>
                <a:spcPct val="100000"/>
              </a:lnSpc>
              <a:spcBef>
                <a:spcPts val="0"/>
              </a:spcBef>
              <a:spcAft>
                <a:spcPts val="0"/>
              </a:spcAft>
              <a:buClr>
                <a:srgbClr val="000000"/>
              </a:buClr>
              <a:buSzPts val="1400"/>
              <a:buFont typeface="Arial"/>
              <a:buNone/>
            </a:pPr>
            <a:r>
              <a:rPr lang="en-US"/>
              <a:t>Laten we de video bekijken en daarna deze samenwerkingstechniek bespreken. </a:t>
            </a:r>
            <a:endParaRPr/>
          </a:p>
          <a:p>
            <a:pPr marL="457200" marR="0" lvl="0" indent="-228600" algn="l" rtl="0">
              <a:lnSpc>
                <a:spcPct val="100000"/>
              </a:lnSpc>
              <a:spcBef>
                <a:spcPts val="0"/>
              </a:spcBef>
              <a:spcAft>
                <a:spcPts val="0"/>
              </a:spcAft>
              <a:buClr>
                <a:srgbClr val="000000"/>
              </a:buClr>
              <a:buSzPts val="1400"/>
              <a:buFont typeface="Arial"/>
              <a:buNone/>
            </a:pPr>
            <a:r>
              <a:rPr lang="en-US"/>
              <a:t>Het is belangrijk om te begrijpen hoe elk groepslid bijdraagt aan het uiteindelijke inzicht.</a:t>
            </a:r>
            <a:endParaRPr/>
          </a:p>
        </p:txBody>
      </p:sp>
      <p:sp>
        <p:nvSpPr>
          <p:cNvPr id="98" name="Google Shape;98;p7: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4" name="Shape 104"/>
        <p:cNvGrpSpPr/>
        <p:nvPr/>
      </p:nvGrpSpPr>
      <p:grpSpPr>
        <a:xfrm>
          <a:off x="0" y="0"/>
          <a:ext cx="0" cy="0"/>
          <a:chOff x="0" y="0"/>
          <a:chExt cx="0" cy="0"/>
        </a:xfrm>
      </p:grpSpPr>
      <p:sp>
        <p:nvSpPr>
          <p:cNvPr id="105" name="Google Shape;105;p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b="1"/>
              <a:t>De Jigsaw-methode </a:t>
            </a:r>
            <a:r>
              <a:rPr lang="en-US"/>
              <a:t>is een coöperatieve leertechniek die oorspronkelijk is ontwikkeld om raciale spanningen te verminderen en inclusief teamwork in klaslokalen te bevorderen.</a:t>
            </a:r>
            <a:endParaRPr/>
          </a:p>
          <a:p>
            <a:pPr marL="457200" marR="0" lvl="0" indent="-228600" algn="l" rtl="0">
              <a:lnSpc>
                <a:spcPct val="100000"/>
              </a:lnSpc>
              <a:spcBef>
                <a:spcPts val="0"/>
              </a:spcBef>
              <a:spcAft>
                <a:spcPts val="0"/>
              </a:spcAft>
              <a:buClr>
                <a:srgbClr val="000000"/>
              </a:buClr>
              <a:buSzPts val="1400"/>
              <a:buFont typeface="Arial"/>
              <a:buNone/>
            </a:pPr>
            <a:r>
              <a:t/>
            </a:r>
            <a:endParaRPr/>
          </a:p>
          <a:p>
            <a:pPr marL="228600" lvl="0" indent="0" algn="l" rtl="0">
              <a:lnSpc>
                <a:spcPct val="100000"/>
              </a:lnSpc>
              <a:spcBef>
                <a:spcPts val="0"/>
              </a:spcBef>
              <a:spcAft>
                <a:spcPts val="0"/>
              </a:spcAft>
              <a:buSzPts val="1400"/>
              <a:buFont typeface="Arial"/>
              <a:buNone/>
            </a:pPr>
            <a:r>
              <a:rPr lang="en-US"/>
              <a:t>"Uit onderzoek van Aronson bleek dat traditioneel competitief leren ongelijkheid versterkte. Jigsaw dwingt tot samenwerking: elk lid heeft een 'stukje' van de oplossing in handen. Door de inzichten van deskundigen en gemengde groepen te bundelen, ontstaat zinvolle feedback. Belangrijk om te vermelden is dat Jigsaw op een school in Texas de prestatieverschillen met 22% heeft verminderd (Aronson &amp; Patnoe, 2011). Benadruk dat dit aansluit bij de doelstellingen van TINKER voor gelijkheid in het informaticaonderwijs."</a:t>
            </a:r>
            <a:endParaRPr/>
          </a:p>
        </p:txBody>
      </p:sp>
      <p:sp>
        <p:nvSpPr>
          <p:cNvPr id="107" name="Google Shape;107;p9: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2" name="Shape 112"/>
        <p:cNvGrpSpPr/>
        <p:nvPr/>
      </p:nvGrpSpPr>
      <p:grpSpPr>
        <a:xfrm>
          <a:off x="0" y="0"/>
          <a:ext cx="0" cy="0"/>
          <a:chOff x="0" y="0"/>
          <a:chExt cx="0" cy="0"/>
        </a:xfrm>
      </p:grpSpPr>
      <p:sp>
        <p:nvSpPr>
          <p:cNvPr id="113" name="Google Shape;113;p1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16: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Arial"/>
              <a:buChar char="•"/>
            </a:pPr>
            <a:r>
              <a:rPr lang="en-US"/>
              <a:t>De Jigsaw-methode geeft iedereen een rol. Het moedigt stillere leerlingen aan om deel te nemen en vermindert dominante stemmen.</a:t>
            </a:r>
            <a:endParaRPr/>
          </a:p>
          <a:p>
            <a:pPr marL="457200" lvl="0" indent="-228600" algn="l" rtl="0">
              <a:lnSpc>
                <a:spcPct val="100000"/>
              </a:lnSpc>
              <a:spcBef>
                <a:spcPts val="0"/>
              </a:spcBef>
              <a:spcAft>
                <a:spcPts val="0"/>
              </a:spcAft>
              <a:buSzPts val="1400"/>
              <a:buFont typeface="Arial"/>
              <a:buChar char="•"/>
            </a:pPr>
            <a:r>
              <a:rPr lang="en-US"/>
              <a:t>Wanneer leerlingen onderwijzen wat ze hebben geleerd, onthouden ze het beter – tot wel 40% meer, volgens Topping (2009).</a:t>
            </a:r>
            <a:endParaRPr/>
          </a:p>
          <a:p>
            <a:pPr marL="457200" lvl="0" indent="-228600" algn="l" rtl="0">
              <a:lnSpc>
                <a:spcPct val="100000"/>
              </a:lnSpc>
              <a:spcBef>
                <a:spcPts val="0"/>
              </a:spcBef>
              <a:spcAft>
                <a:spcPts val="0"/>
              </a:spcAft>
              <a:buSzPts val="1400"/>
              <a:buFont typeface="Arial"/>
              <a:buChar char="•"/>
            </a:pPr>
            <a:r>
              <a:rPr lang="en-US"/>
              <a:t>Het is ook tijdbesparend. Elke groep werkt aan een ander onderdeel en brengt vervolgens de ideeën samen.</a:t>
            </a:r>
            <a:endParaRPr/>
          </a:p>
          <a:p>
            <a:pPr marL="457200" lvl="0" indent="-228600" algn="l" rtl="0">
              <a:lnSpc>
                <a:spcPct val="100000"/>
              </a:lnSpc>
              <a:spcBef>
                <a:spcPts val="0"/>
              </a:spcBef>
              <a:spcAft>
                <a:spcPts val="0"/>
              </a:spcAft>
              <a:buSzPts val="1400"/>
              <a:buFont typeface="Arial"/>
              <a:buChar char="•"/>
            </a:pPr>
            <a:r>
              <a:rPr lang="en-US"/>
              <a:t>En het werkt: in een Finse computerles nam de deelname van meisjes met 35% toe dankzij deze methode (Koch et al., 2020). Dat is een sterk argument om deze methode te gebruiken om gelijkheid en betrokkenheid te bevorderen.</a:t>
            </a:r>
            <a:endParaRPr/>
          </a:p>
        </p:txBody>
      </p:sp>
      <p:sp>
        <p:nvSpPr>
          <p:cNvPr id="115" name="Google Shape;115;p16: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6.png"/><Relationship Id="rId4" Type="http://schemas.openxmlformats.org/officeDocument/2006/relationships/image" Target="../media/image3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jpg"/><Relationship Id="rId4" Type="http://schemas.openxmlformats.org/officeDocument/2006/relationships/image" Target="../media/image30.png"/><Relationship Id="rId5"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35.png"/><Relationship Id="rId13" Type="http://schemas.openxmlformats.org/officeDocument/2006/relationships/image" Target="../media/image14.png"/><Relationship Id="rId12"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7.png"/><Relationship Id="rId5" Type="http://schemas.openxmlformats.org/officeDocument/2006/relationships/image" Target="../media/image11.png"/><Relationship Id="rId6" Type="http://schemas.openxmlformats.org/officeDocument/2006/relationships/image" Target="../media/image15.jpg"/><Relationship Id="rId7" Type="http://schemas.openxmlformats.org/officeDocument/2006/relationships/image" Target="../media/image1.png"/><Relationship Id="rId8"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1" name="Shape 41"/>
        <p:cNvGrpSpPr/>
        <p:nvPr/>
      </p:nvGrpSpPr>
      <p:grpSpPr>
        <a:xfrm>
          <a:off x="0" y="0"/>
          <a:ext cx="0" cy="0"/>
          <a:chOff x="0" y="0"/>
          <a:chExt cx="0" cy="0"/>
        </a:xfrm>
      </p:grpSpPr>
      <p:sp>
        <p:nvSpPr>
          <p:cNvPr id="42" name="Google Shape;42;p32"/>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3" name="Google Shape;43;p32"/>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6" name="Google Shape;46;p32"/>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youtube.com/watch?v=tMBu5XZs-LA" TargetMode="External"/><Relationship Id="rId4" Type="http://schemas.openxmlformats.org/officeDocument/2006/relationships/hyperlink" Target="https://www.youtube.com/watch?v=tMBu5XZs-LA" TargetMode="External"/><Relationship Id="rId5"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1" Type="http://schemas.openxmlformats.org/officeDocument/2006/relationships/image" Target="../media/image8.png"/><Relationship Id="rId10" Type="http://schemas.openxmlformats.org/officeDocument/2006/relationships/image" Target="../media/image13.png"/><Relationship Id="rId12"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9.png"/><Relationship Id="rId4" Type="http://schemas.openxmlformats.org/officeDocument/2006/relationships/image" Target="../media/image11.png"/><Relationship Id="rId9" Type="http://schemas.openxmlformats.org/officeDocument/2006/relationships/image" Target="../media/image35.png"/><Relationship Id="rId5" Type="http://schemas.openxmlformats.org/officeDocument/2006/relationships/image" Target="../media/image15.jpg"/><Relationship Id="rId6" Type="http://schemas.openxmlformats.org/officeDocument/2006/relationships/image" Target="../media/image1.png"/><Relationship Id="rId7" Type="http://schemas.openxmlformats.org/officeDocument/2006/relationships/image" Target="../media/image10.png"/><Relationship Id="rId8"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hyperlink" Target="https://www.youtube.com/watch?v=euhtXUgBEts" TargetMode="Externa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s://www.youtube.com/watch?v=euhtXUgBEts" TargetMode="External"/><Relationship Id="rId4" Type="http://schemas.openxmlformats.org/officeDocument/2006/relationships/image" Target="../media/image16.png"/><Relationship Id="rId5" Type="http://schemas.openxmlformats.org/officeDocument/2006/relationships/hyperlink" Target="https://www.youtube.com/watch?v=euhtXUgBEts" TargetMode="External"/><Relationship Id="rId6"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
          <p:cNvSpPr txBox="1"/>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Lerarenopleiding voor authentiek en genderinclusief informaticaonderwijs</a:t>
            </a:r>
            <a:br>
              <a:rPr lang="en-US" b="0" i="0" u="none" strike="noStrike">
                <a:solidFill>
                  <a:srgbClr val="000000"/>
                </a:solidFill>
              </a:rPr>
            </a:br>
            <a:endParaRPr/>
          </a:p>
        </p:txBody>
      </p:sp>
      <p:sp>
        <p:nvSpPr>
          <p:cNvPr id="63" name="Google Shape;63;p1"/>
          <p:cNvSpPr txBox="1"/>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TINKER-opleiding voor het basis- en secundair onderwijs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 Stapsgewijs proces: Activiteit 1</a:t>
            </a:r>
            <a:endParaRPr sz="3200" b="1"/>
          </a:p>
        </p:txBody>
      </p:sp>
      <p:sp>
        <p:nvSpPr>
          <p:cNvPr id="125" name="Google Shape;125;p3"/>
          <p:cNvSpPr/>
          <p:nvPr/>
        </p:nvSpPr>
        <p:spPr>
          <a:xfrm>
            <a:off x="3606800" y="1526583"/>
            <a:ext cx="8428038" cy="1995386"/>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None/>
            </a:pPr>
            <a:r>
              <a:rPr lang="en-US" sz="2000" b="1" i="0" u="none" strike="noStrike" cap="none">
                <a:solidFill>
                  <a:schemeClr val="dk1"/>
                </a:solidFill>
                <a:latin typeface="Calibri"/>
                <a:ea typeface="Calibri"/>
                <a:cs typeface="Calibri"/>
                <a:sym typeface="Calibri"/>
              </a:rPr>
              <a:t>Groep A – Authenticiteitsteam</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Onderzoek een echt geval van schending van gegevensprivacy (bijv. het datalek bij Facebook).</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Wat maakt dit authentiek? Waarom is dit relevant voor studenten?</a:t>
            </a:r>
            <a:endParaRPr/>
          </a:p>
          <a:p>
            <a:pPr marL="0" marR="0" lvl="0" indent="0" algn="l" rtl="0">
              <a:lnSpc>
                <a:spcPct val="100000"/>
              </a:lnSpc>
              <a:spcBef>
                <a:spcPts val="0"/>
              </a:spcBef>
              <a:spcAft>
                <a:spcPts val="0"/>
              </a:spcAft>
              <a:buNone/>
            </a:pPr>
            <a:r>
              <a:rPr lang="en-US" sz="2000" b="1" i="0" u="none" strike="noStrike" cap="none">
                <a:solidFill>
                  <a:schemeClr val="dk1"/>
                </a:solidFill>
                <a:latin typeface="Calibri"/>
                <a:ea typeface="Calibri"/>
                <a:cs typeface="Calibri"/>
                <a:sym typeface="Calibri"/>
              </a:rPr>
              <a:t>Groep B – Team inclusiviteit</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Overweeg of diverse identiteiten en demografische groepen vertegenwoordigd zijn.</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Zijn gemarginaliseerde groepen opgenomen in het verhaal?</a:t>
            </a:r>
            <a:endParaRPr/>
          </a:p>
        </p:txBody>
      </p:sp>
      <p:sp>
        <p:nvSpPr>
          <p:cNvPr id="126" name="Google Shape;126;p3"/>
          <p:cNvSpPr/>
          <p:nvPr/>
        </p:nvSpPr>
        <p:spPr>
          <a:xfrm>
            <a:off x="157162" y="729138"/>
            <a:ext cx="11877676" cy="887390"/>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None/>
            </a:pPr>
            <a:r>
              <a:rPr lang="en-US" sz="2400" b="0" i="0" u="none" strike="noStrike" cap="none">
                <a:solidFill>
                  <a:schemeClr val="accent1"/>
                </a:solidFill>
                <a:latin typeface="Calibri"/>
                <a:ea typeface="Calibri"/>
                <a:cs typeface="Calibri"/>
                <a:sym typeface="Calibri"/>
              </a:rPr>
              <a:t>Samen een genderinclusief, authentiek leerscenario over gegevensprivacy ontwerpen met behulp van de Jigsaw-methode</a:t>
            </a:r>
            <a:endParaRPr/>
          </a:p>
        </p:txBody>
      </p:sp>
      <p:cxnSp>
        <p:nvCxnSpPr>
          <p:cNvPr id="127" name="Google Shape;127;p3"/>
          <p:cNvCxnSpPr/>
          <p:nvPr/>
        </p:nvCxnSpPr>
        <p:spPr>
          <a:xfrm>
            <a:off x="3403600" y="1515093"/>
            <a:ext cx="0" cy="5088907"/>
          </a:xfrm>
          <a:prstGeom prst="straightConnector1">
            <a:avLst/>
          </a:prstGeom>
          <a:noFill/>
          <a:ln w="9525" cap="flat" cmpd="sng">
            <a:solidFill>
              <a:srgbClr val="10C357"/>
            </a:solidFill>
            <a:prstDash val="solid"/>
            <a:round/>
            <a:headEnd type="none" w="sm" len="sm"/>
            <a:tailEnd type="none" w="sm" len="sm"/>
          </a:ln>
        </p:spPr>
      </p:cxnSp>
      <p:sp>
        <p:nvSpPr>
          <p:cNvPr id="128" name="Google Shape;128;p3"/>
          <p:cNvSpPr txBox="1"/>
          <p:nvPr/>
        </p:nvSpPr>
        <p:spPr>
          <a:xfrm>
            <a:off x="157157" y="1634391"/>
            <a:ext cx="3246439"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a:pPr>
            <a:r>
              <a:rPr lang="en-US" sz="2000" b="1" i="0" u="none" strike="noStrike" cap="none">
                <a:solidFill>
                  <a:schemeClr val="dk1"/>
                </a:solidFill>
                <a:latin typeface="Calibri"/>
                <a:ea typeface="Calibri"/>
                <a:cs typeface="Calibri"/>
                <a:sym typeface="Calibri"/>
              </a:rPr>
              <a:t>Vorm deskundigengroepen </a:t>
            </a:r>
            <a:endParaRPr/>
          </a:p>
          <a:p>
            <a:pPr marL="0" marR="0" lvl="0" indent="0" algn="l" rtl="0">
              <a:lnSpc>
                <a:spcPct val="100000"/>
              </a:lnSpc>
              <a:spcBef>
                <a:spcPts val="0"/>
              </a:spcBef>
              <a:spcAft>
                <a:spcPts val="0"/>
              </a:spcAft>
              <a:buNone/>
            </a:pPr>
            <a:r>
              <a:rPr lang="en-US" sz="2000" b="0" i="0" u="none" strike="noStrike" cap="none">
                <a:solidFill>
                  <a:srgbClr val="000000"/>
                </a:solidFill>
                <a:latin typeface="Calibri"/>
                <a:ea typeface="Calibri"/>
                <a:cs typeface="Calibri"/>
                <a:sym typeface="Calibri"/>
              </a:rPr>
              <a:t>Verdeel de deelnemers in groepjes van twee. Elk groepje onderzoekt een ander perspectief en wordt 'expert'.</a:t>
            </a:r>
            <a:endParaRPr/>
          </a:p>
        </p:txBody>
      </p:sp>
      <p:sp>
        <p:nvSpPr>
          <p:cNvPr id="129" name="Google Shape;129;p3"/>
          <p:cNvSpPr txBox="1"/>
          <p:nvPr/>
        </p:nvSpPr>
        <p:spPr>
          <a:xfrm>
            <a:off x="157161" y="3814421"/>
            <a:ext cx="3246437"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2"/>
            </a:pPr>
            <a:r>
              <a:rPr lang="en-US" sz="2000" b="1" i="0" u="none" strike="noStrike" cap="none">
                <a:solidFill>
                  <a:schemeClr val="dk1"/>
                </a:solidFill>
                <a:latin typeface="Calibri"/>
                <a:ea typeface="Calibri"/>
                <a:cs typeface="Calibri"/>
                <a:sym typeface="Calibri"/>
              </a:rPr>
              <a:t>Vorm Jigsaw-groepen</a:t>
            </a:r>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Meng de groepen zodat elke nieuwe groep één lid van elke expertgroep bevat. </a:t>
            </a:r>
            <a:endParaRPr/>
          </a:p>
        </p:txBody>
      </p:sp>
      <p:sp>
        <p:nvSpPr>
          <p:cNvPr id="130" name="Google Shape;130;p3"/>
          <p:cNvSpPr/>
          <p:nvPr/>
        </p:nvSpPr>
        <p:spPr>
          <a:xfrm>
            <a:off x="3599317" y="4094001"/>
            <a:ext cx="8435521" cy="764279"/>
          </a:xfrm>
          <a:prstGeom prst="rect">
            <a:avLst/>
          </a:prstGeom>
          <a:noFill/>
          <a:ln>
            <a:noFill/>
          </a:ln>
        </p:spPr>
        <p:txBody>
          <a:bodyPr spcFirstLastPara="1" wrap="square" lIns="91425" tIns="45700" rIns="91425" bIns="101550" anchor="ctr"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Iedereen geeft zijn of haar subonderwerp aan de anderen.</a:t>
            </a:r>
            <a:endParaRP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Iedereen leert alle onderdelen van het onderwerp van elkaar.</a:t>
            </a:r>
            <a:endParaRPr/>
          </a:p>
        </p:txBody>
      </p:sp>
      <p:sp>
        <p:nvSpPr>
          <p:cNvPr id="131" name="Google Shape;131;p3"/>
          <p:cNvSpPr txBox="1"/>
          <p:nvPr/>
        </p:nvSpPr>
        <p:spPr>
          <a:xfrm>
            <a:off x="157160" y="5506421"/>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3"/>
            </a:pPr>
            <a:r>
              <a:rPr lang="en-US" sz="2000" b="1" i="0" u="none" strike="noStrike" cap="none">
                <a:solidFill>
                  <a:schemeClr val="dk1"/>
                </a:solidFill>
                <a:latin typeface="Calibri"/>
                <a:ea typeface="Calibri"/>
                <a:cs typeface="Calibri"/>
                <a:sym typeface="Calibri"/>
              </a:rPr>
              <a:t>Samenvatten en toepassen</a:t>
            </a:r>
            <a:endParaRPr sz="2000" b="0" i="0" u="none" strike="noStrike" cap="none">
              <a:solidFill>
                <a:srgbClr val="000000"/>
              </a:solidFill>
              <a:latin typeface="Calibri"/>
              <a:ea typeface="Calibri"/>
              <a:cs typeface="Calibri"/>
              <a:sym typeface="Calibri"/>
            </a:endParaRPr>
          </a:p>
        </p:txBody>
      </p:sp>
      <p:sp>
        <p:nvSpPr>
          <p:cNvPr id="132" name="Google Shape;132;p3"/>
          <p:cNvSpPr txBox="1"/>
          <p:nvPr/>
        </p:nvSpPr>
        <p:spPr>
          <a:xfrm>
            <a:off x="3623732" y="5400243"/>
            <a:ext cx="7044268" cy="70788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Combineer inzichten om samen een kort klassikaal scenario over gegevensprivacy te ontwerpen</a:t>
            </a:r>
            <a:endParaRPr sz="2000" b="0" i="0" u="none" strike="noStrike" cap="none">
              <a:solidFill>
                <a:schemeClr val="dk1"/>
              </a:solidFill>
              <a:latin typeface="Calibri"/>
              <a:ea typeface="Calibri"/>
              <a:cs typeface="Calibri"/>
              <a:sym typeface="Calibri"/>
            </a:endParaRPr>
          </a:p>
        </p:txBody>
      </p:sp>
      <p:sp>
        <p:nvSpPr>
          <p:cNvPr id="133" name="Google Shape;133;p3"/>
          <p:cNvSpPr txBox="1"/>
          <p:nvPr/>
        </p:nvSpPr>
        <p:spPr>
          <a:xfrm>
            <a:off x="157159" y="6206418"/>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4"/>
            </a:pPr>
            <a:r>
              <a:rPr lang="en-US" sz="2000" b="1" i="0" u="none" strike="noStrike" cap="none">
                <a:solidFill>
                  <a:schemeClr val="dk1"/>
                </a:solidFill>
                <a:latin typeface="Calibri"/>
                <a:ea typeface="Calibri"/>
                <a:cs typeface="Calibri"/>
                <a:sym typeface="Calibri"/>
              </a:rPr>
              <a:t>Reflect</a:t>
            </a:r>
            <a:endParaRPr sz="2000" b="0" i="0" u="none" strike="noStrike" cap="none">
              <a:solidFill>
                <a:srgbClr val="000000"/>
              </a:solidFill>
              <a:latin typeface="Calibri"/>
              <a:ea typeface="Calibri"/>
              <a:cs typeface="Calibri"/>
              <a:sym typeface="Calibri"/>
            </a:endParaRPr>
          </a:p>
        </p:txBody>
      </p:sp>
      <p:sp>
        <p:nvSpPr>
          <p:cNvPr id="134" name="Google Shape;134;p3"/>
          <p:cNvSpPr txBox="1"/>
          <p:nvPr/>
        </p:nvSpPr>
        <p:spPr>
          <a:xfrm>
            <a:off x="3606799" y="6232168"/>
            <a:ext cx="7044268" cy="40011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Discussie in de plenaire vergadering</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8"/>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RoundRobin-brainstorming</a:t>
            </a:r>
            <a:endParaRPr sz="3200" b="1"/>
          </a:p>
        </p:txBody>
      </p:sp>
      <p:sp>
        <p:nvSpPr>
          <p:cNvPr id="141" name="Google Shape;141;p18"/>
          <p:cNvSpPr txBox="1"/>
          <p:nvPr>
            <p:ph type="body" idx="2"/>
          </p:nvPr>
        </p:nvSpPr>
        <p:spPr>
          <a:xfrm>
            <a:off x="149679" y="797521"/>
            <a:ext cx="6177642" cy="5669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a:p>
          <a:p>
            <a:pPr marL="457200" marR="0" lvl="0" indent="-228600" algn="l" rtl="0">
              <a:lnSpc>
                <a:spcPct val="90000"/>
              </a:lnSpc>
              <a:spcBef>
                <a:spcPts val="1000"/>
              </a:spcBef>
              <a:spcAft>
                <a:spcPts val="0"/>
              </a:spcAft>
              <a:buClr>
                <a:schemeClr val="accent4"/>
              </a:buClr>
              <a:buSzPts val="1800"/>
              <a:buFont typeface="Arial"/>
              <a:buNone/>
            </a:pPr>
            <a:r>
              <a:t/>
            </a:r>
            <a:endParaRPr/>
          </a:p>
          <a:p>
            <a:pPr marL="457200" marR="0" lvl="0" indent="-228600" algn="l" rtl="0">
              <a:lnSpc>
                <a:spcPct val="90000"/>
              </a:lnSpc>
              <a:spcBef>
                <a:spcPts val="1000"/>
              </a:spcBef>
              <a:spcAft>
                <a:spcPts val="0"/>
              </a:spcAft>
              <a:buClr>
                <a:schemeClr val="accent4"/>
              </a:buClr>
              <a:buSzPts val="1800"/>
              <a:buFont typeface="Arial"/>
              <a:buNone/>
            </a:pPr>
            <a:r>
              <a:t/>
            </a:r>
            <a:endParaRPr/>
          </a:p>
        </p:txBody>
      </p:sp>
      <p:pic>
        <p:nvPicPr>
          <p:cNvPr id="142" name="Google Shape;142;p18">
            <a:hlinkClick r:id="rId4"/>
          </p:cNvPr>
          <p:cNvPicPr preferRelativeResize="0"/>
          <p:nvPr/>
        </p:nvPicPr>
        <p:blipFill rotWithShape="1">
          <a:blip r:embed="rId5">
            <a:alphaModFix/>
          </a:blip>
          <a:srcRect l="0" t="0" r="0" b="0"/>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0"/>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Achtergrond en theoretische grondslagen</a:t>
            </a:r>
            <a:endParaRPr sz="3200" b="1"/>
          </a:p>
        </p:txBody>
      </p:sp>
      <p:sp>
        <p:nvSpPr>
          <p:cNvPr id="149" name="Google Shape;149;p20"/>
          <p:cNvSpPr txBox="1"/>
          <p:nvPr>
            <p:ph type="body" idx="2"/>
          </p:nvPr>
        </p:nvSpPr>
        <p:spPr>
          <a:xfrm>
            <a:off x="97971" y="1462685"/>
            <a:ext cx="11944350" cy="3414115"/>
          </a:xfrm>
          <a:prstGeom prst="rect">
            <a:avLst/>
          </a:prstGeom>
          <a:noFill/>
          <a:ln>
            <a:noFill/>
          </a:ln>
        </p:spPr>
        <p:txBody>
          <a:bodyPr spcFirstLastPara="1" wrap="square" lIns="91425" tIns="45700" rIns="91425" bIns="45700" anchor="t" anchorCtr="0">
            <a:noAutofit/>
          </a:bodyPr>
          <a:lstStyle/>
          <a:p>
            <a:pPr marL="514350" marR="0" lvl="0" indent="-285750" algn="l" rtl="0">
              <a:lnSpc>
                <a:spcPct val="90000"/>
              </a:lnSpc>
              <a:spcBef>
                <a:spcPts val="1000"/>
              </a:spcBef>
              <a:spcAft>
                <a:spcPts val="0"/>
              </a:spcAft>
              <a:buClr>
                <a:schemeClr val="accent4"/>
              </a:buClr>
              <a:buSzPts val="1800"/>
              <a:buFont typeface="Arial"/>
              <a:buChar char="•"/>
            </a:pPr>
            <a:r>
              <a:rPr lang="en-US" sz="2800"/>
              <a:t>Ontstaan uit brainstormtechnieken (Osborn, 1953).</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Gebaseerd op de rechtvaardigheidstheorie (Adams, 1965) – eerlijke verdeling van deelname.</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Bewezen dat het de diversiteit van ideeën met 40% verhoogt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Voordelen van RoundRobin-brainstormen</a:t>
            </a:r>
            <a:endParaRPr sz="3200" b="1"/>
          </a:p>
        </p:txBody>
      </p:sp>
      <p:sp>
        <p:nvSpPr>
          <p:cNvPr id="156" name="Google Shape;156;p21"/>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Gelijkheid: </a:t>
            </a:r>
            <a:r>
              <a:rPr lang="en-US" sz="2800"/>
              <a:t>garandeert deelname van iedereen.</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Dieper leren: </a:t>
            </a:r>
            <a:r>
              <a:rPr lang="en-US" sz="2800"/>
              <a:t>maakt gebruik van collectieve intelligentie.</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Efficiëntie: </a:t>
            </a:r>
            <a:r>
              <a:rPr lang="en-US" sz="2800"/>
              <a:t>vermindert afdwalen van het onderwerp.</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2"/>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Een belangrijk element voor succes</a:t>
            </a:r>
            <a:endParaRPr sz="2800" b="1"/>
          </a:p>
        </p:txBody>
      </p:sp>
      <p:pic>
        <p:nvPicPr>
          <p:cNvPr id="163" name="Google Shape;163;p22"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2974728" y="929611"/>
            <a:ext cx="6242543" cy="56743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4"/>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Stapsgewijs proces: Activiteit 2</a:t>
            </a:r>
            <a:endParaRPr sz="2800" b="1"/>
          </a:p>
        </p:txBody>
      </p:sp>
      <p:sp>
        <p:nvSpPr>
          <p:cNvPr id="170" name="Google Shape;170;p14"/>
          <p:cNvSpPr txBox="1"/>
          <p:nvPr>
            <p:ph type="body" idx="2"/>
          </p:nvPr>
        </p:nvSpPr>
        <p:spPr>
          <a:xfrm>
            <a:off x="97970" y="1100735"/>
            <a:ext cx="11944350" cy="5757265"/>
          </a:xfrm>
          <a:prstGeom prst="rect">
            <a:avLst/>
          </a:prstGeom>
          <a:noFill/>
          <a:ln>
            <a:noFill/>
          </a:ln>
        </p:spPr>
        <p:txBody>
          <a:bodyPr spcFirstLastPara="1" wrap="square" lIns="91425" tIns="45700" rIns="91425" bIns="45700" anchor="t" anchorCtr="0">
            <a:noAutofit/>
          </a:bodyPr>
          <a:lstStyle/>
          <a:p>
            <a:pPr marL="228600" lvl="0" indent="0" algn="l" rtl="0">
              <a:lnSpc>
                <a:spcPct val="90000"/>
              </a:lnSpc>
              <a:spcBef>
                <a:spcPts val="1000"/>
              </a:spcBef>
              <a:spcAft>
                <a:spcPts val="0"/>
              </a:spcAft>
              <a:buSzPts val="1800"/>
              <a:buNone/>
            </a:pPr>
            <a:r>
              <a:rPr lang="en-US" sz="2400" b="1"/>
              <a:t>In groepen van 3-4 personen: </a:t>
            </a:r>
            <a:endParaRPr/>
          </a:p>
          <a:p>
            <a:pPr marL="457200" lvl="0" indent="-17462" algn="l" rtl="0">
              <a:lnSpc>
                <a:spcPct val="90000"/>
              </a:lnSpc>
              <a:spcBef>
                <a:spcPts val="1000"/>
              </a:spcBef>
              <a:spcAft>
                <a:spcPts val="0"/>
              </a:spcAft>
              <a:buSzPts val="1800"/>
              <a:buNone/>
            </a:pPr>
            <a:r>
              <a:rPr lang="en-US" sz="2400" b="1" i="1">
                <a:solidFill>
                  <a:schemeClr val="accent1"/>
                </a:solidFill>
              </a:rPr>
              <a:t>Wat zijn de belangrijkste uitdagingen of sterke punten van de manier waarop informatica momenteel in uw land wordt onderwezen?</a:t>
            </a:r>
            <a:endParaRPr/>
          </a:p>
          <a:p>
            <a:pPr marL="457200" lvl="0" indent="-17462" algn="l" rtl="0">
              <a:lnSpc>
                <a:spcPct val="90000"/>
              </a:lnSpc>
              <a:spcBef>
                <a:spcPts val="1000"/>
              </a:spcBef>
              <a:spcAft>
                <a:spcPts val="0"/>
              </a:spcAft>
              <a:buSzPts val="1800"/>
              <a:buNone/>
            </a:pPr>
            <a:r>
              <a:t/>
            </a:r>
            <a:endParaRPr sz="2400" b="1" i="1">
              <a:solidFill>
                <a:schemeClr val="accent1"/>
              </a:solidFill>
            </a:endParaRPr>
          </a:p>
          <a:p>
            <a:pPr marL="457200" lvl="0" indent="-17462" algn="l" rtl="0">
              <a:lnSpc>
                <a:spcPct val="90000"/>
              </a:lnSpc>
              <a:spcBef>
                <a:spcPts val="1000"/>
              </a:spcBef>
              <a:spcAft>
                <a:spcPts val="0"/>
              </a:spcAft>
              <a:buSzPts val="1800"/>
              <a:buNone/>
            </a:pPr>
            <a:r>
              <a:t/>
            </a:r>
            <a:endParaRPr sz="1200" b="1" i="1">
              <a:solidFill>
                <a:schemeClr val="accent1"/>
              </a:solidFill>
            </a:endParaRPr>
          </a:p>
          <a:p>
            <a:pPr marL="457200" lvl="0" indent="-17462" algn="l" rtl="0">
              <a:lnSpc>
                <a:spcPct val="90000"/>
              </a:lnSpc>
              <a:spcBef>
                <a:spcPts val="1000"/>
              </a:spcBef>
              <a:spcAft>
                <a:spcPts val="0"/>
              </a:spcAft>
              <a:buSzPts val="1800"/>
              <a:buNone/>
            </a:pPr>
            <a:r>
              <a:rPr lang="en-US" sz="2400" b="1" i="1" u="sng"/>
              <a:t>STAPPEN: </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1. Verdeel de rollen binnen de groep</a:t>
            </a:r>
            <a:endParaRPr sz="2400" b="1"/>
          </a:p>
          <a:p>
            <a:pPr marL="457200" marR="0" lvl="0" indent="-228600" algn="l" rtl="0">
              <a:lnSpc>
                <a:spcPct val="90000"/>
              </a:lnSpc>
              <a:spcBef>
                <a:spcPts val="1000"/>
              </a:spcBef>
              <a:spcAft>
                <a:spcPts val="0"/>
              </a:spcAft>
              <a:buClr>
                <a:schemeClr val="accent4"/>
              </a:buClr>
              <a:buSzPts val="1800"/>
              <a:buFont typeface="Arial"/>
              <a:buNone/>
            </a:pPr>
            <a:r>
              <a:rPr lang="en-US" sz="2400" b="1"/>
              <a:t>2. Deel om de beurt ideeën (elk 30 seconden): </a:t>
            </a:r>
            <a:r>
              <a:rPr lang="en-US" sz="2400"/>
              <a:t>iedereen deelt één idee zonder onderbreking</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3. Breng de ideeën samen (5 minuten): </a:t>
            </a:r>
            <a:r>
              <a:rPr lang="en-US" sz="2400"/>
              <a:t>bespreek en voeg inzichten samen tot 2-3 gemeenschappelijke thema's</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4. Presenteer in 1 minuut </a:t>
            </a:r>
            <a:endParaRPr/>
          </a:p>
          <a:p>
            <a:pPr marL="457200" marR="0" lvl="0" indent="-228600" algn="l" rtl="0">
              <a:lnSpc>
                <a:spcPct val="90000"/>
              </a:lnSpc>
              <a:spcBef>
                <a:spcPts val="1000"/>
              </a:spcBef>
              <a:spcAft>
                <a:spcPts val="0"/>
              </a:spcAft>
              <a:buClr>
                <a:schemeClr val="accent4"/>
              </a:buClr>
              <a:buSzPts val="1800"/>
              <a:buFont typeface="Arial"/>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19"/>
          <p:cNvSpPr txBox="1"/>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Welke uitdagingen bent u tegengekomen tijdens het gebruik van de Jigsaw-methode en hoe zou u deze aanpakken?</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Uitdagingen bij de implementatie (Jigsaw)</a:t>
            </a:r>
            <a:endParaRPr/>
          </a:p>
        </p:txBody>
      </p:sp>
      <p:sp>
        <p:nvSpPr>
          <p:cNvPr id="182" name="Google Shape;182;p23"/>
          <p:cNvSpPr txBox="1"/>
          <p:nvPr>
            <p:ph type="body" idx="2"/>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a:t>Ongelijke deelname</a:t>
            </a:r>
            <a:endParaRPr/>
          </a:p>
          <a:p>
            <a:pPr marL="457200" marR="0" lvl="0" indent="-9525" algn="l" rtl="0">
              <a:lnSpc>
                <a:spcPct val="90000"/>
              </a:lnSpc>
              <a:spcBef>
                <a:spcPts val="1000"/>
              </a:spcBef>
              <a:spcAft>
                <a:spcPts val="0"/>
              </a:spcAft>
              <a:buClr>
                <a:schemeClr val="accent4"/>
              </a:buClr>
              <a:buSzPts val="1800"/>
              <a:buFont typeface="Arial"/>
              <a:buNone/>
            </a:pPr>
            <a:r>
              <a:rPr lang="en-US" sz="2400"/>
              <a:t>Sommige leden domineren, anderen blijven stil.</a:t>
            </a:r>
            <a:endParaRPr/>
          </a:p>
          <a:p>
            <a:pPr marL="685800" marR="0" lvl="0" indent="-457200" algn="l" rtl="0">
              <a:lnSpc>
                <a:spcPct val="90000"/>
              </a:lnSpc>
              <a:spcBef>
                <a:spcPts val="1000"/>
              </a:spcBef>
              <a:spcAft>
                <a:spcPts val="0"/>
              </a:spcAft>
              <a:buClr>
                <a:schemeClr val="accent4"/>
              </a:buClr>
              <a:buSzPts val="1800"/>
              <a:buFont typeface="Arial"/>
              <a:buAutoNum type="arabicPeriod" startAt="2"/>
            </a:pPr>
            <a:r>
              <a:rPr lang="en-US" sz="2400" b="1"/>
              <a:t>Tijd overschrijding</a:t>
            </a:r>
            <a:endParaRPr/>
          </a:p>
          <a:p>
            <a:pPr marL="457200" marR="0" lvl="0" indent="-9525" algn="l" rtl="0">
              <a:lnSpc>
                <a:spcPct val="90000"/>
              </a:lnSpc>
              <a:spcBef>
                <a:spcPts val="1000"/>
              </a:spcBef>
              <a:spcAft>
                <a:spcPts val="0"/>
              </a:spcAft>
              <a:buClr>
                <a:schemeClr val="accent4"/>
              </a:buClr>
              <a:buSzPts val="1800"/>
              <a:buFont typeface="Arial"/>
              <a:buNone/>
            </a:pPr>
            <a:r>
              <a:rPr lang="en-US" sz="2400"/>
              <a:t>Groepen verliezen hun focus of besteden te veel tijd aan één fase.</a:t>
            </a:r>
            <a:endParaRPr/>
          </a:p>
          <a:p>
            <a:pPr marL="685800" marR="0" lvl="0" indent="-457200" algn="l" rtl="0">
              <a:lnSpc>
                <a:spcPct val="90000"/>
              </a:lnSpc>
              <a:spcBef>
                <a:spcPts val="1000"/>
              </a:spcBef>
              <a:spcAft>
                <a:spcPts val="0"/>
              </a:spcAft>
              <a:buClr>
                <a:schemeClr val="accent4"/>
              </a:buClr>
              <a:buSzPts val="1800"/>
              <a:buFont typeface="Arial"/>
              <a:buAutoNum type="arabicPeriod" startAt="3"/>
            </a:pPr>
            <a:r>
              <a:rPr lang="en-US" sz="2400" b="1"/>
              <a:t>Oppervlakkige synthese</a:t>
            </a:r>
            <a:endParaRPr/>
          </a:p>
          <a:p>
            <a:pPr marL="457200" marR="0" lvl="0" indent="-9525" algn="l" rtl="0">
              <a:lnSpc>
                <a:spcPct val="90000"/>
              </a:lnSpc>
              <a:spcBef>
                <a:spcPts val="1000"/>
              </a:spcBef>
              <a:spcAft>
                <a:spcPts val="0"/>
              </a:spcAft>
              <a:buClr>
                <a:schemeClr val="accent4"/>
              </a:buClr>
              <a:buSzPts val="1800"/>
              <a:buFont typeface="Arial"/>
              <a:buNone/>
            </a:pPr>
            <a:r>
              <a:rPr lang="en-US" sz="2400"/>
              <a:t>De uiteindelijke resultaten zijn gekopieerd en geplakt, en niet op een zinvolle manier geïntegreerd.</a:t>
            </a:r>
            <a:endParaRPr sz="2400"/>
          </a:p>
        </p:txBody>
      </p:sp>
      <p:pic>
        <p:nvPicPr>
          <p:cNvPr id="183" name="Google Shape;183;p23"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5593977" y="1569542"/>
            <a:ext cx="5946321" cy="37189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Oplossingen (puzzel)</a:t>
            </a:r>
            <a:endParaRPr/>
          </a:p>
        </p:txBody>
      </p:sp>
      <p:graphicFrame>
        <p:nvGraphicFramePr>
          <p:cNvPr id="190" name="Google Shape;190;p25"/>
          <p:cNvGraphicFramePr/>
          <p:nvPr/>
        </p:nvGraphicFramePr>
        <p:xfrm>
          <a:off x="989532" y="2021375"/>
          <a:ext cx="3000000" cy="3000000"/>
        </p:xfrm>
        <a:graphic>
          <a:graphicData uri="http://schemas.openxmlformats.org/drawingml/2006/table">
            <a:tbl>
              <a:tblPr firstRow="1" bandRow="1">
                <a:noFill/>
                <a:tableStyleId>{4ABE75F5-5FBE-4CC8-8163-3100A44CAA8E}</a:tableStyleId>
              </a:tblPr>
              <a:tblGrid>
                <a:gridCol w="3761750"/>
                <a:gridCol w="6451175"/>
              </a:tblGrid>
              <a:tr h="776950">
                <a:tc>
                  <a:txBody>
                    <a:bodyPr/>
                    <a:lstStyle/>
                    <a:p>
                      <a:pPr marL="0" marR="0" lvl="0" indent="0" algn="ctr" rtl="0">
                        <a:lnSpc>
                          <a:spcPct val="100000"/>
                        </a:lnSpc>
                        <a:spcBef>
                          <a:spcPts val="0"/>
                        </a:spcBef>
                        <a:spcAft>
                          <a:spcPts val="0"/>
                        </a:spcAft>
                        <a:buNone/>
                      </a:pPr>
                      <a:r>
                        <a:rPr lang="en-US" sz="2800" u="none" strike="noStrike" cap="none">
                          <a:solidFill>
                            <a:schemeClr val="lt2"/>
                          </a:solidFill>
                          <a:latin typeface="Calibri"/>
                          <a:ea typeface="Calibri"/>
                          <a:cs typeface="Calibri"/>
                          <a:sym typeface="Calibri"/>
                        </a:rPr>
                        <a:t>Uitdaging</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en-US" sz="2800" u="none" strike="noStrike" cap="none">
                          <a:solidFill>
                            <a:schemeClr val="lt2"/>
                          </a:solidFill>
                          <a:latin typeface="Calibri"/>
                          <a:ea typeface="Calibri"/>
                          <a:cs typeface="Calibri"/>
                          <a:sym typeface="Calibri"/>
                        </a:rPr>
                        <a:t>Oplossing</a:t>
                      </a:r>
                      <a:endParaRPr sz="2800" u="none" strike="noStrike" cap="none">
                        <a:solidFill>
                          <a:schemeClr val="lt2"/>
                        </a:solidFill>
                        <a:latin typeface="Calibri"/>
                        <a:ea typeface="Calibri"/>
                        <a:cs typeface="Calibri"/>
                        <a:sym typeface="Calibri"/>
                      </a:endParaRPr>
                    </a:p>
                  </a:txBody>
                  <a:tcPr marL="91450" marR="91450" marT="45725" marB="45725"/>
                </a:tc>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Ongelijke deelname</a:t>
                      </a:r>
                      <a:endParaRPr/>
                    </a:p>
                    <a:p>
                      <a:pPr marL="0" marR="0" lvl="0" indent="0" algn="l" rtl="0">
                        <a:lnSpc>
                          <a:spcPct val="100000"/>
                        </a:lnSpc>
                        <a:spcBef>
                          <a:spcPts val="0"/>
                        </a:spcBef>
                        <a:spcAft>
                          <a:spcPts val="0"/>
                        </a:spcAft>
                        <a:buNone/>
                      </a:pPr>
                      <a:r>
                        <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Rollen toewijzen (bijv. tijdwaarnemer)</a:t>
                      </a:r>
                      <a:endParaRPr/>
                    </a:p>
                  </a:txBody>
                  <a:tcPr marL="91450" marR="91450" marT="45725" marB="45725"/>
                </a:tc>
              </a:tr>
              <a:tr h="776950">
                <a:tc>
                  <a:txBody>
                    <a:bodyPr/>
                    <a:lstStyle/>
                    <a:p>
                      <a:pPr marL="0" marR="0" lvl="0" indent="0" algn="l" rtl="0">
                        <a:lnSpc>
                          <a:spcPct val="100000"/>
                        </a:lnSpc>
                        <a:spcBef>
                          <a:spcPts val="0"/>
                        </a:spcBef>
                        <a:spcAft>
                          <a:spcPts val="0"/>
                        </a:spcAft>
                        <a:buNone/>
                      </a:pPr>
                      <a:r>
                        <a:rPr lang="en-US" sz="2400" u="none" strike="noStrike" cap="none">
                          <a:latin typeface="Calibri"/>
                          <a:ea typeface="Calibri"/>
                          <a:cs typeface="Calibri"/>
                          <a:sym typeface="Calibri"/>
                        </a:rPr>
                        <a:t>Tijd overschrijding</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Gebruik zichtbare afteltimers</a:t>
                      </a:r>
                      <a:endParaRPr/>
                    </a:p>
                  </a:txBody>
                  <a:tcPr marL="91450" marR="91450" marT="45725" marB="45725"/>
                </a:tc>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Oppervlakkige synthese</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Sjablonen verstrekken voor het samenvoegen van ideeën</a:t>
                      </a:r>
                      <a:endParaRPr/>
                    </a:p>
                  </a:txBody>
                  <a:tcPr marL="91450" marR="91450" marT="45725" marB="45725"/>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9"/>
          <p:cNvSpPr txBox="1"/>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Welke uitdagingen bent u tegengekomen tijdens het gebruik van de RoundRobin-methode en hoe zou u deze aanpakken?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2"/>
          <p:cNvSpPr txBox="1"/>
          <p:nvPr>
            <p:ph type="ctrTitle"/>
          </p:nvPr>
        </p:nvSpPr>
        <p:spPr>
          <a:xfrm>
            <a:off x="281341" y="2155860"/>
            <a:ext cx="5053024"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samen leer- </a:t>
            </a:r>
            <a:r>
              <a:rPr lang="en-US" sz="1800">
                <a:solidFill>
                  <a:srgbClr val="000000"/>
                </a:solidFill>
                <a:latin typeface="Calibri"/>
                <a:ea typeface="Calibri"/>
                <a:cs typeface="Calibri"/>
                <a:sym typeface="Calibri"/>
              </a:rPr>
              <a:t>en beoordelingsscenario'</a:t>
            </a:r>
            <a:r>
              <a:rPr lang="en-US" sz="1800">
                <a:solidFill>
                  <a:srgbClr val="000000"/>
                </a:solidFill>
                <a:latin typeface="Calibri"/>
                <a:ea typeface="Calibri"/>
                <a:cs typeface="Calibri"/>
                <a:sym typeface="Calibri"/>
              </a:rPr>
              <a:t>s ontwerpen en evalueren voor </a:t>
            </a:r>
            <a:r>
              <a:rPr lang="en-US" sz="1800">
                <a:solidFill>
                  <a:srgbClr val="000000"/>
                </a:solidFill>
                <a:latin typeface="Calibri"/>
                <a:ea typeface="Calibri"/>
                <a:cs typeface="Calibri"/>
                <a:sym typeface="Calibri"/>
              </a:rPr>
              <a:t>informaticaonderwijs in </a:t>
            </a:r>
            <a:r>
              <a:rPr lang="en-US" sz="1800">
                <a:solidFill>
                  <a:srgbClr val="000000"/>
                </a:solidFill>
                <a:latin typeface="Calibri"/>
                <a:ea typeface="Calibri"/>
                <a:cs typeface="Calibri"/>
                <a:sym typeface="Calibri"/>
              </a:rPr>
              <a:t>het hoger basisonderwijs </a:t>
            </a:r>
            <a:r>
              <a:rPr lang="en-US" sz="1800">
                <a:solidFill>
                  <a:srgbClr val="000000"/>
                </a:solidFill>
              </a:rPr>
              <a:t>en het lager secundair onderwijs</a:t>
            </a:r>
            <a:r>
              <a:rPr lang="en-US" sz="1800">
                <a:solidFill>
                  <a:srgbClr val="000000"/>
                </a:solidFill>
                <a:latin typeface="Calibri"/>
                <a:ea typeface="Calibri"/>
                <a:cs typeface="Calibri"/>
                <a:sym typeface="Calibri"/>
              </a:rPr>
              <a:t>, op basis van het TINKER-kader</a:t>
            </a:r>
            <a:endParaRPr/>
          </a:p>
        </p:txBody>
      </p:sp>
      <p:sp>
        <p:nvSpPr>
          <p:cNvPr id="69" name="Google Shape;69;p2"/>
          <p:cNvSpPr txBox="1"/>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8.1: </a:t>
            </a:r>
            <a:r>
              <a:rPr lang="en-US" sz="1800">
                <a:solidFill>
                  <a:srgbClr val="000000"/>
                </a:solidFill>
                <a:latin typeface="Calibri"/>
                <a:ea typeface="Calibri"/>
                <a:cs typeface="Calibri"/>
                <a:sym typeface="Calibri"/>
              </a:rPr>
              <a:t>Gezamenlijk creëren van effectieve leerscenario's</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6"/>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Uitdagingen bij de implementatie (RoundRobin)</a:t>
            </a:r>
            <a:endParaRPr sz="3200" b="1"/>
          </a:p>
        </p:txBody>
      </p:sp>
      <p:pic>
        <p:nvPicPr>
          <p:cNvPr id="202" name="Google Shape;202;p26"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5498646" y="1612723"/>
            <a:ext cx="6419850" cy="4303983"/>
          </a:xfrm>
          <a:prstGeom prst="rect">
            <a:avLst/>
          </a:prstGeom>
          <a:noFill/>
          <a:ln>
            <a:noFill/>
          </a:ln>
        </p:spPr>
      </p:pic>
      <p:sp>
        <p:nvSpPr>
          <p:cNvPr id="203" name="Google Shape;203;p26"/>
          <p:cNvSpPr txBox="1"/>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2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Herhalende ideeën</a:t>
            </a:r>
            <a:br>
              <a:rPr lang="en-US" sz="2400" b="1" i="0" u="none" strike="noStrike" cap="none">
                <a:solidFill>
                  <a:schemeClr val="accent4"/>
                </a:solidFill>
                <a:latin typeface="Calibri"/>
                <a:ea typeface="Calibri"/>
                <a:cs typeface="Calibri"/>
                <a:sym typeface="Calibri"/>
              </a:rPr>
            </a:br>
            <a:r>
              <a:rPr lang="en-US" sz="2400" b="0" i="0" u="none" strike="noStrike" cap="none">
                <a:solidFill>
                  <a:schemeClr val="accent4"/>
                </a:solidFill>
                <a:latin typeface="Calibri"/>
                <a:ea typeface="Calibri"/>
                <a:cs typeface="Calibri"/>
                <a:sym typeface="Calibri"/>
              </a:rPr>
              <a:t>De reacties neigen naar herhaling van dezelfde punten.</a:t>
            </a:r>
            <a:endParaRPr/>
          </a:p>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Tijdsdruk</a:t>
            </a:r>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Een limiet van 30 seconden kan gehaast of stressvol aanvoelen.</a:t>
            </a:r>
            <a:endParaRPr/>
          </a:p>
          <a:p>
            <a:pPr marL="636588" marR="0" lvl="0" indent="-457200" algn="l" rtl="0">
              <a:lnSpc>
                <a:spcPct val="90000"/>
              </a:lnSpc>
              <a:spcBef>
                <a:spcPts val="1000"/>
              </a:spcBef>
              <a:spcAft>
                <a:spcPts val="0"/>
              </a:spcAft>
              <a:buClr>
                <a:schemeClr val="accent4"/>
              </a:buClr>
              <a:buSzPts val="1800"/>
              <a:buFont typeface="Arial"/>
              <a:buAutoNum type="arabicPeriod" startAt="3"/>
            </a:pPr>
            <a:r>
              <a:rPr lang="en-US" sz="2400" b="1" i="0" u="none" strike="noStrike" cap="none">
                <a:solidFill>
                  <a:schemeClr val="accent4"/>
                </a:solidFill>
                <a:latin typeface="Calibri"/>
                <a:ea typeface="Calibri"/>
                <a:cs typeface="Calibri"/>
                <a:sym typeface="Calibri"/>
              </a:rPr>
              <a:t>Dominante persoonlijkheden</a:t>
            </a:r>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Sommige deelnemers overschrijden de grenzen van de tijd of de toon.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0"/>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Oplossingen (RoundRobin)</a:t>
            </a:r>
            <a:endParaRPr sz="3200" b="1"/>
          </a:p>
        </p:txBody>
      </p:sp>
      <p:graphicFrame>
        <p:nvGraphicFramePr>
          <p:cNvPr id="210" name="Google Shape;210;p30"/>
          <p:cNvGraphicFramePr/>
          <p:nvPr/>
        </p:nvGraphicFramePr>
        <p:xfrm>
          <a:off x="989532" y="2021375"/>
          <a:ext cx="3000000" cy="3000000"/>
        </p:xfrm>
        <a:graphic>
          <a:graphicData uri="http://schemas.openxmlformats.org/drawingml/2006/table">
            <a:tbl>
              <a:tblPr firstRow="1" bandRow="1">
                <a:noFill/>
                <a:tableStyleId>{4ABE75F5-5FBE-4CC8-8163-3100A44CAA8E}</a:tableStyleId>
              </a:tblPr>
              <a:tblGrid>
                <a:gridCol w="3869350"/>
                <a:gridCol w="6343600"/>
              </a:tblGrid>
              <a:tr h="776950">
                <a:tc>
                  <a:txBody>
                    <a:bodyPr/>
                    <a:lstStyle/>
                    <a:p>
                      <a:pPr marL="0" marR="0" lvl="0" indent="0" algn="ctr" rtl="0">
                        <a:lnSpc>
                          <a:spcPct val="100000"/>
                        </a:lnSpc>
                        <a:spcBef>
                          <a:spcPts val="0"/>
                        </a:spcBef>
                        <a:spcAft>
                          <a:spcPts val="0"/>
                        </a:spcAft>
                        <a:buNone/>
                      </a:pPr>
                      <a:r>
                        <a:rPr lang="en-US" sz="2800" u="none" strike="noStrike" cap="none">
                          <a:solidFill>
                            <a:schemeClr val="lt2"/>
                          </a:solidFill>
                          <a:latin typeface="Calibri"/>
                          <a:ea typeface="Calibri"/>
                          <a:cs typeface="Calibri"/>
                          <a:sym typeface="Calibri"/>
                        </a:rPr>
                        <a:t>Uitdaging</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None/>
                      </a:pPr>
                      <a:r>
                        <a:rPr lang="en-US" sz="2800" u="none" strike="noStrike" cap="none">
                          <a:solidFill>
                            <a:schemeClr val="lt2"/>
                          </a:solidFill>
                          <a:latin typeface="Calibri"/>
                          <a:ea typeface="Calibri"/>
                          <a:cs typeface="Calibri"/>
                          <a:sym typeface="Calibri"/>
                        </a:rPr>
                        <a:t>Oplossing</a:t>
                      </a:r>
                      <a:endParaRPr sz="2800" u="none" strike="noStrike" cap="none">
                        <a:solidFill>
                          <a:schemeClr val="lt2"/>
                        </a:solidFill>
                        <a:latin typeface="Calibri"/>
                        <a:ea typeface="Calibri"/>
                        <a:cs typeface="Calibri"/>
                        <a:sym typeface="Calibri"/>
                      </a:endParaRPr>
                    </a:p>
                  </a:txBody>
                  <a:tcPr marL="91450" marR="91450" marT="45725" marB="45725"/>
                </a:tc>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Herhalende ideeën</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Subthema's toewijzen (bijv. inhoud, taal)</a:t>
                      </a:r>
                      <a:endParaRPr/>
                    </a:p>
                  </a:txBody>
                  <a:tcPr marL="91450" marR="91450" marT="45725" marB="45725"/>
                </a:tc>
              </a:tr>
              <a:tr h="776950">
                <a:tc>
                  <a:txBody>
                    <a:bodyPr/>
                    <a:lstStyle/>
                    <a:p>
                      <a:pPr marL="0" marR="0" lvl="0" indent="0" algn="l" rtl="0">
                        <a:lnSpc>
                          <a:spcPct val="100000"/>
                        </a:lnSpc>
                        <a:spcBef>
                          <a:spcPts val="0"/>
                        </a:spcBef>
                        <a:spcAft>
                          <a:spcPts val="0"/>
                        </a:spcAft>
                        <a:buNone/>
                      </a:pPr>
                      <a:r>
                        <a:rPr lang="en-US" sz="2400" u="none" strike="noStrike" cap="none">
                          <a:latin typeface="Calibri"/>
                          <a:ea typeface="Calibri"/>
                          <a:cs typeface="Calibri"/>
                          <a:sym typeface="Calibri"/>
                        </a:rPr>
                        <a:t>Tijdsdruk</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Gebruik een limiet van 1 idee per beurt</a:t>
                      </a:r>
                      <a:endParaRPr/>
                    </a:p>
                  </a:txBody>
                  <a:tcPr marL="91450" marR="91450" marT="45725" marB="45725"/>
                </a:tc>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Dominante persoonlijkheden</a:t>
                      </a:r>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Schakelaars in willekeurige volgorde</a:t>
                      </a:r>
                      <a:endParaRPr/>
                    </a:p>
                  </a:txBody>
                  <a:tcPr marL="91450" marR="91450" marT="45725" marB="45725"/>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7"/>
          <p:cNvSpPr txBox="1"/>
          <p:nvPr/>
        </p:nvSpPr>
        <p:spPr>
          <a:xfrm>
            <a:off x="271524" y="1153551"/>
            <a:ext cx="11185369" cy="5373858"/>
          </a:xfrm>
          <a:prstGeom prst="rect">
            <a:avLst/>
          </a:prstGeom>
          <a:noFill/>
          <a:ln>
            <a:noFill/>
          </a:ln>
        </p:spPr>
        <p:txBody>
          <a:bodyPr spcFirstLastPara="1" wrap="square" lIns="91425" tIns="91425" rIns="91425" bIns="91425" anchor="t" anchorCtr="0">
            <a:noAutofit/>
          </a:bodyPr>
          <a:lstStyle/>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Het gebruik van samenwerkingsstrategieën bevordert het delen van expertise, stimuleert gelijkheid en verbetert de kwaliteitscontrole.</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 De Jigsaw-methode is sterk afhankelijk van een goede samenvoeging van de ideeën van de groepen, terwijl de RoundRobin-brainstorming berust op positieve, roterende feedback.</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800"/>
              </a:spcAft>
              <a:buClr>
                <a:srgbClr val="000000"/>
              </a:buClr>
              <a:buSzPts val="1100"/>
              <a:buFont typeface="Arial"/>
              <a:buNone/>
            </a:pPr>
            <a:r>
              <a:t/>
            </a:r>
            <a:endParaRPr sz="2400" b="1" i="0" u="none" strike="noStrike" cap="none">
              <a:solidFill>
                <a:srgbClr val="000000"/>
              </a:solidFill>
              <a:latin typeface="Calibri"/>
              <a:ea typeface="Calibri"/>
              <a:cs typeface="Calibri"/>
              <a:sym typeface="Calibri"/>
            </a:endParaRPr>
          </a:p>
        </p:txBody>
      </p:sp>
      <p:sp>
        <p:nvSpPr>
          <p:cNvPr id="216" name="Google Shape;216;p27"/>
          <p:cNvSpPr txBox="1"/>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3200" b="1">
                <a:solidFill>
                  <a:srgbClr val="FFFFFF"/>
                </a:solidFill>
              </a:rPr>
              <a:t>Reflectie en conclusie</a:t>
            </a:r>
            <a:endParaRPr sz="3200" b="1">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8"/>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Huiswerk</a:t>
            </a:r>
            <a:endParaRPr sz="3200" b="1"/>
          </a:p>
        </p:txBody>
      </p:sp>
      <p:sp>
        <p:nvSpPr>
          <p:cNvPr id="223" name="Google Shape;223;p28"/>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a:t>Kies een informaticaonderwerp dat u in uw klas wilt behandelen en gebruik de Jigsaw- of RoundRobin-methode om samen een leeractiviteit te ontwerpen, waarbij u zorgt voor authenticiteit en gendergelijkheid.</a:t>
            </a:r>
            <a:endParaRPr sz="2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grpSp>
        <p:nvGrpSpPr>
          <p:cNvPr id="228" name="Google Shape;228;p8"/>
          <p:cNvGrpSpPr/>
          <p:nvPr/>
        </p:nvGrpSpPr>
        <p:grpSpPr>
          <a:xfrm>
            <a:off x="2179865" y="4729766"/>
            <a:ext cx="7832271" cy="1110328"/>
            <a:chOff x="2179603" y="4888792"/>
            <a:chExt cx="7798545" cy="1110328"/>
          </a:xfrm>
        </p:grpSpPr>
        <p:pic>
          <p:nvPicPr>
            <p:cNvPr id="229" name="Google Shape;229;p8"/>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230" name="Google Shape;230;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31" name="Google Shape;231;p8"/>
            <p:cNvPicPr preferRelativeResize="0"/>
            <p:nvPr/>
          </p:nvPicPr>
          <p:blipFill rotWithShape="1">
            <a:blip r:embed="rId5">
              <a:alphaModFix/>
            </a:blip>
            <a:srcRect l="0" t="0" r="0" b="0"/>
            <a:stretch/>
          </p:blipFill>
          <p:spPr>
            <a:xfrm>
              <a:off x="5134273" y="4888792"/>
              <a:ext cx="1053678" cy="602102"/>
            </a:xfrm>
            <a:prstGeom prst="rect">
              <a:avLst/>
            </a:prstGeom>
            <a:noFill/>
            <a:ln>
              <a:noFill/>
            </a:ln>
          </p:spPr>
        </p:pic>
        <p:pic>
          <p:nvPicPr>
            <p:cNvPr id="232" name="Google Shape;232;p8"/>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233" name="Google Shape;233;p8"/>
            <p:cNvPicPr preferRelativeResize="0"/>
            <p:nvPr/>
          </p:nvPicPr>
          <p:blipFill rotWithShape="1">
            <a:blip r:embed="rId7">
              <a:alphaModFix/>
            </a:blip>
            <a:srcRect l="6519" t="2905" r="6458" b="0"/>
            <a:stretch/>
          </p:blipFill>
          <p:spPr>
            <a:xfrm>
              <a:off x="7781600" y="4945247"/>
              <a:ext cx="2196548" cy="545647"/>
            </a:xfrm>
            <a:prstGeom prst="rect">
              <a:avLst/>
            </a:prstGeom>
            <a:noFill/>
            <a:ln>
              <a:noFill/>
            </a:ln>
          </p:spPr>
        </p:pic>
        <p:pic>
          <p:nvPicPr>
            <p:cNvPr id="234" name="Google Shape;234;p8"/>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235" name="Google Shape;235;p8"/>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236" name="Google Shape;236;p8"/>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237" name="Google Shape;237;p8"/>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238" name="Google Shape;238;p8"/>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239" name="Google Shape;239;p8"/>
          <p:cNvSpPr/>
          <p:nvPr/>
        </p:nvSpPr>
        <p:spPr>
          <a:xfrm>
            <a:off x="1254125" y="175945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r>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Referenties </a:t>
            </a:r>
            <a:endParaRPr/>
          </a:p>
        </p:txBody>
      </p:sp>
      <p:sp>
        <p:nvSpPr>
          <p:cNvPr id="245" name="Google Shape;245;p31"/>
          <p:cNvSpPr txBox="1"/>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t/>
            </a:r>
            <a:endParaRPr/>
          </a:p>
        </p:txBody>
      </p:sp>
      <p:sp>
        <p:nvSpPr>
          <p:cNvPr id="246" name="Google Shape;246;p31"/>
          <p:cNvSpPr txBox="1"/>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&amp;amp; Patnoe, S. (2011). The Jigsaw Classroom.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Critical friends. Educational Leadership,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&amp;amp; Johnson, R.T. (1999). Learning Together and Alone. Allyn &amp;amp; Bacon.</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(2020). Gender-inclusive design in CS education. ACM SIGCSE, 51(1), 12-18.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&amp;amp; Fisher, A. (2002). Unlocking the Clubhouse. MIT Press.</a:t>
            </a:r>
            <a:endParaRPr/>
          </a:p>
          <a:p>
            <a:pPr marL="457200" lvl="0" indent="-228600" algn="l" rtl="0">
              <a:lnSpc>
                <a:spcPct val="107000"/>
              </a:lnSpc>
              <a:spcBef>
                <a:spcPts val="1800"/>
              </a:spcBef>
              <a:spcAft>
                <a:spcPts val="0"/>
              </a:spcAft>
              <a:buSzPts val="1800"/>
              <a:buNone/>
            </a:pPr>
            <a:r>
              <a:rPr lang="en-US" b="1">
                <a:solidFill>
                  <a:srgbClr val="000000"/>
                </a:solidFill>
                <a:latin typeface="Quattrocento Sans"/>
                <a:ea typeface="Quattrocento Sans"/>
                <a:cs typeface="Quattrocento Sans"/>
                <a:sym typeface="Quattrocento Sans"/>
              </a:rPr>
              <a:t>Websites:</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3">
                  <a:extLst>
                    <a:ext uri="{A12FA001-AC4F-418D-AE19-62706E023703}">
                      <ahyp:hlinkClr val="tx"/>
                    </a:ext>
                  </a:extLst>
                </a:hlinkClick>
              </a:rPr>
              <a:t>https://www.youtube.com/watch?v=euhtXUgBEts</a:t>
            </a:r>
            <a:r>
              <a:rPr lang="en-US" sz="1800">
                <a:solidFill>
                  <a:srgbClr val="000000"/>
                </a:solidFill>
                <a:latin typeface="Calibri"/>
                <a:ea typeface="Calibri"/>
                <a:cs typeface="Calibri"/>
                <a:sym typeface="Calibri"/>
              </a:rPr>
              <a:t>, The Jigsaw Method, geraadpleegd op 15/5/2025.</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4">
                  <a:extLst>
                    <a:ext uri="{A12FA001-AC4F-418D-AE19-62706E023703}">
                      <ahyp:hlinkClr val="tx"/>
                    </a:ext>
                  </a:extLst>
                </a:hlinkClick>
              </a:rPr>
              <a:t>https://www.youtube.com/watch?v=tMBu5XZs-LA</a:t>
            </a:r>
            <a:r>
              <a:rPr lang="en-US" sz="1800">
                <a:solidFill>
                  <a:srgbClr val="000000"/>
                </a:solidFill>
                <a:latin typeface="Calibri"/>
                <a:ea typeface="Calibri"/>
                <a:cs typeface="Calibri"/>
                <a:sym typeface="Calibri"/>
              </a:rPr>
              <a:t>, Steps of RoundRobin, geraadpleegd op 15/5/2025.</a:t>
            </a:r>
            <a:endParaRPr/>
          </a:p>
          <a:p>
            <a:pPr marL="457200" lvl="0" indent="-228600" algn="l" rtl="0">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t/>
            </a:r>
            <a:endParaRPr sz="1800">
              <a:solidFill>
                <a:srgbClr val="000000"/>
              </a:solidFill>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i="0" u="none" strike="noStrike">
                <a:solidFill>
                  <a:srgbClr val="FFFFFF"/>
                </a:solidFill>
                <a:latin typeface="Calibri"/>
                <a:ea typeface="Calibri"/>
                <a:cs typeface="Calibri"/>
                <a:sym typeface="Calibri"/>
              </a:rPr>
              <a:t>Leerresultaten</a:t>
            </a:r>
            <a:endParaRPr sz="3200">
              <a:solidFill>
                <a:srgbClr val="FFFFFF"/>
              </a:solidFill>
            </a:endParaRPr>
          </a:p>
        </p:txBody>
      </p:sp>
      <p:sp>
        <p:nvSpPr>
          <p:cNvPr id="75" name="Google Shape;75;p4"/>
          <p:cNvSpPr txBox="1"/>
          <p:nvPr>
            <p:ph type="body" idx="2"/>
          </p:nvPr>
        </p:nvSpPr>
        <p:spPr>
          <a:xfrm>
            <a:off x="355599" y="1462685"/>
            <a:ext cx="11087101" cy="341411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400" b="1" i="1" u="none" strike="noStrike">
                <a:solidFill>
                  <a:srgbClr val="1D1D1B"/>
                </a:solidFill>
                <a:latin typeface="Calibri"/>
                <a:ea typeface="Calibri"/>
                <a:cs typeface="Calibri"/>
                <a:sym typeface="Calibri"/>
              </a:rPr>
              <a:t>Aan het einde van deze module zijn docenten in staat om:</a:t>
            </a:r>
            <a:endParaRPr sz="2400" b="1" i="1"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t/>
            </a:r>
            <a:endParaRPr sz="2400" b="1">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Gestructureerde samenwerkingsmethoden toepassen om leerscenario's voor informatica te ontwerpen.</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Brainstorming- en consensusvormingsstrategieën te gebruiken om inclusieve lesideeën te genereren.</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rPr>
              <a:t>Authentiek leren en gendergelijkheid integreren in samenwerkingsplannen.</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5"/>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solidFill>
                  <a:srgbClr val="FFFFFF"/>
                </a:solidFill>
              </a:rPr>
              <a:t>Inhoud</a:t>
            </a:r>
            <a:endParaRPr sz="3200">
              <a:solidFill>
                <a:srgbClr val="FFFFFF"/>
              </a:solidFill>
            </a:endParaRPr>
          </a:p>
        </p:txBody>
      </p:sp>
      <p:sp>
        <p:nvSpPr>
          <p:cNvPr id="81" name="Google Shape;81;p5"/>
          <p:cNvSpPr txBox="1"/>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Inleiding </a:t>
            </a:r>
            <a:endParaRPr sz="280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en-US" sz="2800">
                <a:solidFill>
                  <a:srgbClr val="1D1D1B"/>
                </a:solidFill>
              </a:rPr>
              <a:t>. De noodzaak van samenwerking</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De Jigsaw-methode</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RoundRobin-brainstormen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Uitdagingen en oplossingen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Reflectie en </a:t>
            </a:r>
            <a:r>
              <a:rPr lang="en-US" sz="2800">
                <a:solidFill>
                  <a:srgbClr val="1D1D1B"/>
                </a:solidFill>
              </a:rPr>
              <a:t>conclusie</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Huiswerk</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Referenties</a:t>
            </a:r>
            <a:endParaRPr sz="2800">
              <a:solidFill>
                <a:srgbClr val="1D1D1B"/>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24"/>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Inleiding</a:t>
            </a:r>
            <a:endParaRPr sz="3200">
              <a:solidFill>
                <a:srgbClr val="FFFFFF"/>
              </a:solidFill>
            </a:endParaRPr>
          </a:p>
        </p:txBody>
      </p:sp>
      <p:sp>
        <p:nvSpPr>
          <p:cNvPr id="87" name="Google Shape;87;p24"/>
          <p:cNvSpPr txBox="1"/>
          <p:nvPr>
            <p:ph type="body" idx="2"/>
          </p:nvPr>
        </p:nvSpPr>
        <p:spPr>
          <a:xfrm>
            <a:off x="97971" y="1462686"/>
            <a:ext cx="11789100" cy="4159182"/>
          </a:xfrm>
          <a:prstGeom prst="rect">
            <a:avLst/>
          </a:prstGeom>
          <a:noFill/>
          <a:ln>
            <a:noFill/>
          </a:ln>
        </p:spPr>
        <p:txBody>
          <a:bodyPr spcFirstLastPara="1" wrap="square" lIns="91425" tIns="45700" rIns="91425" bIns="45700" anchor="t" anchorCtr="0">
            <a:noAutofit/>
          </a:bodyPr>
          <a:lstStyle/>
          <a:p>
            <a:pPr marL="457200" lvl="0" indent="-17462" algn="l" rtl="0">
              <a:lnSpc>
                <a:spcPct val="90000"/>
              </a:lnSpc>
              <a:spcBef>
                <a:spcPts val="1000"/>
              </a:spcBef>
              <a:spcAft>
                <a:spcPts val="0"/>
              </a:spcAft>
              <a:buSzPts val="1800"/>
              <a:buNone/>
            </a:pPr>
            <a:r>
              <a:rPr lang="en-US" sz="2800"/>
              <a:t>Deze module richt zich op samenwerkingsstrategieën voor het ontwerpen van effectieve leerscenario's voor informatica. Docenten leren genderinclusieve, authentieke informaticascenario's ontwerpen met behulp van empirisch onderbouwde samenwerkingsstrategieën, gebaseerd op sociaal constructivisme en inclusieve pedagogiek. In detail behandelt de module de JIGSAW-methode en de Round-Robin-brainstormtechniek. Deze praktijken (naast andere samenwerkingsmethoden) helpen niet alleen bij het gezamenlijk ontwikkelen van leerscenario's, maar de verkregen feedback kan ook worden benut door middel van passende peer-reviewprotocollen in het evaluatieproces. De module presenteert de theorie achter de respectieve samenwerkingsmethoden en geeft voorbeelden van hoe deze methoden kunnen worden gebruikt. Tegelijkertijd benadrukt de module de uitdagingen en belemmeringen bij het gebruik van deze samenwerkingsstrategieën en biedt oplossingen om deze moeilijkheden te overwinnen.</a:t>
            </a:r>
            <a:br>
              <a:rPr lang="en-US" sz="2800"/>
            </a:b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6"/>
          <p:cNvSpPr txBox="1"/>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De noodzaak van samenwerking </a:t>
            </a:r>
            <a:endParaRPr sz="3200">
              <a:solidFill>
                <a:srgbClr val="FFFFFF"/>
              </a:solidFill>
            </a:endParaRPr>
          </a:p>
        </p:txBody>
      </p:sp>
      <p:sp>
        <p:nvSpPr>
          <p:cNvPr id="93" name="Google Shape;93;p6"/>
          <p:cNvSpPr txBox="1"/>
          <p:nvPr>
            <p:ph type="body" idx="2"/>
          </p:nvPr>
        </p:nvSpPr>
        <p:spPr>
          <a:xfrm>
            <a:off x="97970" y="2286361"/>
            <a:ext cx="4767012" cy="2652115"/>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Waarom samenwerken?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Leren is sociaal</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Verbeteren van het delen van expertise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Bevorder gelijkheid</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Verbetering van de kwaliteitscontrole</a:t>
            </a:r>
            <a:endParaRPr sz="2400"/>
          </a:p>
          <a:p>
            <a:pPr marL="457200" marR="0" lvl="0" indent="-228600" algn="l" rtl="0">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id="94" name="Google Shape;94;p6"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4864983" y="1027585"/>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7"/>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De puzzelmethode</a:t>
            </a:r>
            <a:endParaRPr sz="3200" b="1"/>
          </a:p>
        </p:txBody>
      </p:sp>
      <p:sp>
        <p:nvSpPr>
          <p:cNvPr id="101" name="Google Shape;101;p7"/>
          <p:cNvSpPr txBox="1"/>
          <p:nvPr>
            <p:ph type="body" idx="2"/>
          </p:nvPr>
        </p:nvSpPr>
        <p:spPr>
          <a:xfrm>
            <a:off x="97971" y="1135117"/>
            <a:ext cx="11944350" cy="5616747"/>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a:p>
          <a:p>
            <a:pPr marL="457200" marR="0" lvl="0" indent="-228600" algn="l" rtl="0">
              <a:lnSpc>
                <a:spcPct val="90000"/>
              </a:lnSpc>
              <a:spcBef>
                <a:spcPts val="1000"/>
              </a:spcBef>
              <a:spcAft>
                <a:spcPts val="0"/>
              </a:spcAft>
              <a:buClr>
                <a:schemeClr val="accent4"/>
              </a:buClr>
              <a:buSzPts val="1800"/>
              <a:buFont typeface="Arial"/>
              <a:buNone/>
            </a:pPr>
            <a:r>
              <a:t/>
            </a:r>
            <a:endParaRPr/>
          </a:p>
          <a:p>
            <a:pPr marL="457200" marR="0" lvl="0" indent="-228600" algn="l" rtl="0">
              <a:lnSpc>
                <a:spcPct val="90000"/>
              </a:lnSpc>
              <a:spcBef>
                <a:spcPts val="1000"/>
              </a:spcBef>
              <a:spcAft>
                <a:spcPts val="0"/>
              </a:spcAft>
              <a:buClr>
                <a:schemeClr val="accent4"/>
              </a:buClr>
              <a:buSzPts val="1800"/>
              <a:buFont typeface="Arial"/>
              <a:buNone/>
            </a:pPr>
            <a:r>
              <a:t/>
            </a:r>
            <a:endParaRPr/>
          </a:p>
          <a:p>
            <a:pPr marL="457200" marR="0" lvl="0" indent="-228600" algn="l" rtl="0">
              <a:lnSpc>
                <a:spcPct val="90000"/>
              </a:lnSpc>
              <a:spcBef>
                <a:spcPts val="1000"/>
              </a:spcBef>
              <a:spcAft>
                <a:spcPts val="0"/>
              </a:spcAft>
              <a:buClr>
                <a:schemeClr val="accent4"/>
              </a:buClr>
              <a:buSzPts val="1800"/>
              <a:buFont typeface="Arial"/>
              <a:buNone/>
            </a:pPr>
            <a:r>
              <a:t/>
            </a:r>
            <a:endParaRPr/>
          </a:p>
        </p:txBody>
      </p:sp>
      <p:pic>
        <p:nvPicPr>
          <p:cNvPr id="102" name="Google Shape;102;p7"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4">
            <a:alphaModFix/>
          </a:blip>
          <a:srcRect l="0" t="0" r="0" b="0"/>
          <a:stretch/>
        </p:blipFill>
        <p:spPr>
          <a:xfrm>
            <a:off x="5902779" y="1462087"/>
            <a:ext cx="6191250" cy="3933825"/>
          </a:xfrm>
          <a:prstGeom prst="rect">
            <a:avLst/>
          </a:prstGeom>
          <a:noFill/>
          <a:ln>
            <a:noFill/>
          </a:ln>
        </p:spPr>
      </p:pic>
      <p:pic>
        <p:nvPicPr>
          <p:cNvPr id="103" name="Google Shape;103;p7">
            <a:hlinkClick r:id="rId5"/>
          </p:cNvPr>
          <p:cNvPicPr preferRelativeResize="0"/>
          <p:nvPr/>
        </p:nvPicPr>
        <p:blipFill rotWithShape="1">
          <a:blip r:embed="rId6">
            <a:alphaModFix/>
          </a:blip>
          <a:srcRect l="0" t="0" r="0" b="0"/>
          <a:stretch/>
        </p:blipFill>
        <p:spPr>
          <a:xfrm>
            <a:off x="149679" y="1699146"/>
            <a:ext cx="5685441" cy="40237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9"/>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Achtergrond van de Jigsaw-methode</a:t>
            </a:r>
            <a:endParaRPr sz="2800" b="1"/>
          </a:p>
        </p:txBody>
      </p:sp>
      <p:sp>
        <p:nvSpPr>
          <p:cNvPr id="110" name="Google Shape;110;p9"/>
          <p:cNvSpPr txBox="1"/>
          <p:nvPr>
            <p:ph type="body" idx="2"/>
          </p:nvPr>
        </p:nvSpPr>
        <p:spPr>
          <a:xfrm>
            <a:off x="97971" y="954157"/>
            <a:ext cx="5327469" cy="5797707"/>
          </a:xfrm>
          <a:prstGeom prst="rect">
            <a:avLst/>
          </a:prstGeom>
          <a:noFill/>
          <a:ln>
            <a:noFill/>
          </a:ln>
        </p:spPr>
        <p:txBody>
          <a:bodyPr spcFirstLastPara="1" wrap="square" lIns="91425" tIns="45700" rIns="91425" bIns="45700" anchor="t" anchorCtr="0">
            <a:noAutofit/>
          </a:bodyPr>
          <a:lstStyle/>
          <a:p>
            <a:pPr marL="514350" lvl="0" indent="-285750" algn="l" rtl="0">
              <a:lnSpc>
                <a:spcPct val="107000"/>
              </a:lnSpc>
              <a:spcBef>
                <a:spcPts val="1000"/>
              </a:spcBef>
              <a:spcAft>
                <a:spcPts val="0"/>
              </a:spcAft>
              <a:buSzPts val="1800"/>
              <a:buFont typeface="Arial"/>
              <a:buChar char="•"/>
            </a:pPr>
            <a:r>
              <a:rPr lang="en-US" sz="2400">
                <a:latin typeface="Calibri"/>
                <a:ea typeface="Calibri"/>
                <a:cs typeface="Calibri"/>
                <a:sym typeface="Calibri"/>
              </a:rPr>
              <a:t>Ontwikkeld door Elliot Aronson (1971) om raciale spanningen in klaslokalen te verminderen</a:t>
            </a:r>
            <a:endParaRPr sz="2400">
              <a:latin typeface="Calibri"/>
              <a:ea typeface="Calibri"/>
              <a:cs typeface="Calibri"/>
              <a:sym typeface="Calibri"/>
            </a:endParaRPr>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Gebaseerd op de sociale interdependentietheorie (Johnson &amp; Johnson, 1999)</a:t>
            </a:r>
            <a:endParaRPr sz="2400"/>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Bewezen effectiviteit: verbetert leerresultaten met 30% (Koch et al., 2020)</a:t>
            </a:r>
            <a:endParaRPr/>
          </a:p>
          <a:p>
            <a:pPr marL="514350" lvl="0" indent="-285750" algn="l" rtl="0">
              <a:lnSpc>
                <a:spcPct val="107000"/>
              </a:lnSpc>
              <a:spcBef>
                <a:spcPts val="1800"/>
              </a:spcBef>
              <a:spcAft>
                <a:spcPts val="0"/>
              </a:spcAft>
              <a:buSzPts val="1800"/>
              <a:buFont typeface="Arial"/>
              <a:buChar char="•"/>
            </a:pPr>
            <a:r>
              <a:rPr lang="en-US" sz="2400"/>
              <a:t>Verminderde prestatieverschillen met</a:t>
            </a:r>
            <a:r>
              <a:rPr lang="en-US" sz="2400" b="1"/>
              <a:t> 22% </a:t>
            </a:r>
            <a:r>
              <a:rPr lang="en-US" sz="2400"/>
              <a:t>in Amerikaanse scholen (Aronson &amp; Patnoe, 2011)</a:t>
            </a:r>
            <a:endParaRPr sz="2400">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r>
              <a:t/>
            </a:r>
            <a:endParaRPr sz="2400"/>
          </a:p>
        </p:txBody>
      </p:sp>
      <p:pic>
        <p:nvPicPr>
          <p:cNvPr id="111" name="Google Shape;111;p9"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p:cNvPicPr preferRelativeResize="0"/>
          <p:nvPr/>
        </p:nvPicPr>
        <p:blipFill rotWithShape="1">
          <a:blip r:embed="rId3">
            <a:alphaModFix/>
          </a:blip>
          <a:srcRect l="0" t="0" r="0" b="0"/>
          <a:stretch/>
        </p:blipFill>
        <p:spPr>
          <a:xfrm>
            <a:off x="5530668" y="1216639"/>
            <a:ext cx="6563361" cy="5272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Voordelen van de Jigsaw-methode</a:t>
            </a:r>
            <a:endParaRPr sz="3200" b="1"/>
          </a:p>
        </p:txBody>
      </p:sp>
      <p:sp>
        <p:nvSpPr>
          <p:cNvPr id="118" name="Google Shape;118;p16"/>
          <p:cNvSpPr txBox="1"/>
          <p:nvPr>
            <p:ph type="body" idx="2"/>
          </p:nvPr>
        </p:nvSpPr>
        <p:spPr>
          <a:xfrm>
            <a:off x="97971" y="952501"/>
            <a:ext cx="11944350" cy="579936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Gelijkheid: </a:t>
            </a:r>
            <a:r>
              <a:rPr lang="en-US" sz="2800"/>
              <a:t>elke stem telt; elke leerling draagt iets essentieels bij aan de groep; </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Dieper leren: </a:t>
            </a:r>
            <a:r>
              <a:rPr lang="en-US" sz="2800"/>
              <a:t>experts geven les aan collega's → verhoogt het leervermogen met meer dan 40% </a:t>
            </a:r>
            <a:r>
              <a:rPr lang="en-US" sz="2800"/>
              <a:t>(Topping, 2009)</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Efficiëntie: </a:t>
            </a:r>
            <a:r>
              <a:rPr lang="en-US" sz="2800"/>
              <a:t>groepen werken tegelijkertijd aan verschillende onderdelen</a:t>
            </a:r>
            <a:endParaRPr/>
          </a:p>
          <a:p>
            <a:pPr marL="457200" marR="0" lvl="0" indent="-228600" algn="l" rtl="0">
              <a:lnSpc>
                <a:spcPct val="90000"/>
              </a:lnSpc>
              <a:spcBef>
                <a:spcPts val="1000"/>
              </a:spcBef>
              <a:spcAft>
                <a:spcPts val="0"/>
              </a:spcAft>
              <a:buClr>
                <a:schemeClr val="accent4"/>
              </a:buClr>
              <a:buSzPts val="1800"/>
              <a:buFont typeface="Arial"/>
              <a:buNone/>
            </a:pPr>
            <a:r>
              <a:t/>
            </a:r>
            <a:endParaRPr sz="2400"/>
          </a:p>
          <a:p>
            <a:pPr marL="546100" lvl="1" indent="0" algn="l" rtl="0">
              <a:lnSpc>
                <a:spcPct val="90000"/>
              </a:lnSpc>
              <a:spcBef>
                <a:spcPts val="500"/>
              </a:spcBef>
              <a:spcAft>
                <a:spcPts val="0"/>
              </a:spcAft>
              <a:buSzPts val="2200"/>
              <a:buNone/>
            </a:pPr>
            <a:r>
              <a:rPr lang="en-US" sz="2400" b="1" i="1"/>
              <a:t>Onderzoek toont aan dat: </a:t>
            </a:r>
            <a:endParaRPr/>
          </a:p>
          <a:p>
            <a:pPr marL="914400" lvl="1" indent="-368300" algn="l" rtl="0">
              <a:lnSpc>
                <a:spcPct val="90000"/>
              </a:lnSpc>
              <a:spcBef>
                <a:spcPts val="500"/>
              </a:spcBef>
              <a:spcAft>
                <a:spcPts val="0"/>
              </a:spcAft>
              <a:buSzPts val="2200"/>
              <a:buChar char="•"/>
            </a:pPr>
            <a:r>
              <a:rPr lang="en-US" sz="2400"/>
              <a:t>Jigsaw vermindert 'sociaal freeriden' – iedereen is verantwoordelijk</a:t>
            </a:r>
            <a:endParaRPr/>
          </a:p>
          <a:p>
            <a:pPr marL="914400" lvl="1" indent="-368300" algn="l" rtl="0">
              <a:lnSpc>
                <a:spcPct val="90000"/>
              </a:lnSpc>
              <a:spcBef>
                <a:spcPts val="500"/>
              </a:spcBef>
              <a:spcAft>
                <a:spcPts val="0"/>
              </a:spcAft>
              <a:buSzPts val="2200"/>
              <a:buChar char="•"/>
            </a:pPr>
            <a:r>
              <a:rPr lang="en-US" sz="2400"/>
              <a:t>De deelname van meisjes steeg met</a:t>
            </a:r>
            <a:r>
              <a:rPr lang="en-US" sz="2400" b="1"/>
              <a:t> 35% </a:t>
            </a:r>
            <a:r>
              <a:rPr lang="en-US" sz="2400"/>
              <a:t>in Finse informatielessen waarbij de Jigsaw-methode werd gebruikt (Koch et al., 2020)</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docId:4DDC570893FC00932002AAC4984297B6</keywords>
</coreProperties>
</file>